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81"/>
  </p:notesMasterIdLst>
  <p:sldIdLst>
    <p:sldId id="311" r:id="rId2"/>
    <p:sldId id="312" r:id="rId3"/>
    <p:sldId id="313" r:id="rId4"/>
    <p:sldId id="317" r:id="rId5"/>
    <p:sldId id="378" r:id="rId6"/>
    <p:sldId id="377" r:id="rId7"/>
    <p:sldId id="315" r:id="rId8"/>
    <p:sldId id="379" r:id="rId9"/>
    <p:sldId id="318" r:id="rId10"/>
    <p:sldId id="319" r:id="rId11"/>
    <p:sldId id="380" r:id="rId12"/>
    <p:sldId id="412" r:id="rId13"/>
    <p:sldId id="323" r:id="rId14"/>
    <p:sldId id="381" r:id="rId15"/>
    <p:sldId id="382" r:id="rId16"/>
    <p:sldId id="413" r:id="rId17"/>
    <p:sldId id="281" r:id="rId18"/>
    <p:sldId id="284" r:id="rId19"/>
    <p:sldId id="293" r:id="rId20"/>
    <p:sldId id="282" r:id="rId21"/>
    <p:sldId id="288" r:id="rId22"/>
    <p:sldId id="289" r:id="rId23"/>
    <p:sldId id="290" r:id="rId24"/>
    <p:sldId id="291" r:id="rId25"/>
    <p:sldId id="285" r:id="rId26"/>
    <p:sldId id="286" r:id="rId27"/>
    <p:sldId id="292" r:id="rId28"/>
    <p:sldId id="306" r:id="rId29"/>
    <p:sldId id="308" r:id="rId30"/>
    <p:sldId id="307" r:id="rId31"/>
    <p:sldId id="309" r:id="rId32"/>
    <p:sldId id="414" r:id="rId33"/>
    <p:sldId id="332" r:id="rId34"/>
    <p:sldId id="340" r:id="rId35"/>
    <p:sldId id="389" r:id="rId36"/>
    <p:sldId id="335" r:id="rId37"/>
    <p:sldId id="336" r:id="rId38"/>
    <p:sldId id="339" r:id="rId39"/>
    <p:sldId id="415" r:id="rId40"/>
    <p:sldId id="419" r:id="rId41"/>
    <p:sldId id="416" r:id="rId42"/>
    <p:sldId id="417" r:id="rId43"/>
    <p:sldId id="410" r:id="rId44"/>
    <p:sldId id="411" r:id="rId45"/>
    <p:sldId id="418" r:id="rId46"/>
    <p:sldId id="351" r:id="rId47"/>
    <p:sldId id="353" r:id="rId48"/>
    <p:sldId id="354" r:id="rId49"/>
    <p:sldId id="355" r:id="rId50"/>
    <p:sldId id="400" r:id="rId51"/>
    <p:sldId id="369" r:id="rId52"/>
    <p:sldId id="370" r:id="rId53"/>
    <p:sldId id="371" r:id="rId54"/>
    <p:sldId id="372" r:id="rId55"/>
    <p:sldId id="373" r:id="rId56"/>
    <p:sldId id="374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356" r:id="rId66"/>
    <p:sldId id="357" r:id="rId67"/>
    <p:sldId id="358" r:id="rId68"/>
    <p:sldId id="359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85" r:id="rId77"/>
    <p:sldId id="386" r:id="rId78"/>
    <p:sldId id="387" r:id="rId79"/>
    <p:sldId id="38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8123B8B-DD1D-1743-AC55-76E353F55A64}">
          <p14:sldIdLst>
            <p14:sldId id="311"/>
            <p14:sldId id="312"/>
            <p14:sldId id="313"/>
            <p14:sldId id="317"/>
            <p14:sldId id="378"/>
            <p14:sldId id="377"/>
            <p14:sldId id="315"/>
            <p14:sldId id="379"/>
            <p14:sldId id="318"/>
            <p14:sldId id="319"/>
            <p14:sldId id="380"/>
            <p14:sldId id="412"/>
            <p14:sldId id="323"/>
            <p14:sldId id="381"/>
            <p14:sldId id="382"/>
            <p14:sldId id="413"/>
          </p14:sldIdLst>
        </p14:section>
        <p14:section name="Experiment Engine" id="{A1A57F7E-F987-464D-9C9C-AAEE77E7793E}">
          <p14:sldIdLst>
            <p14:sldId id="281"/>
            <p14:sldId id="284"/>
            <p14:sldId id="293"/>
            <p14:sldId id="282"/>
            <p14:sldId id="288"/>
            <p14:sldId id="289"/>
            <p14:sldId id="290"/>
            <p14:sldId id="291"/>
            <p14:sldId id="285"/>
            <p14:sldId id="286"/>
            <p14:sldId id="292"/>
            <p14:sldId id="306"/>
            <p14:sldId id="308"/>
            <p14:sldId id="307"/>
            <p14:sldId id="309"/>
          </p14:sldIdLst>
        </p14:section>
        <p14:section name="Repeatable/Scaleable Experimentation" id="{B30FBFFD-35F0-8342-BA9B-FB5B08E79142}">
          <p14:sldIdLst>
            <p14:sldId id="414"/>
            <p14:sldId id="332"/>
            <p14:sldId id="340"/>
            <p14:sldId id="389"/>
            <p14:sldId id="335"/>
            <p14:sldId id="336"/>
            <p14:sldId id="339"/>
            <p14:sldId id="415"/>
            <p14:sldId id="419"/>
            <p14:sldId id="416"/>
            <p14:sldId id="417"/>
          </p14:sldIdLst>
        </p14:section>
        <p14:section name="Future Work" id="{E96E783F-3E3A-3247-9DCD-5532CADEA62D}">
          <p14:sldIdLst>
            <p14:sldId id="410"/>
            <p14:sldId id="411"/>
            <p14:sldId id="418"/>
          </p14:sldIdLst>
        </p14:section>
        <p14:section name="Q&amp;A" id="{D53D9440-DF59-2241-9414-32FCB69C8C45}">
          <p14:sldIdLst>
            <p14:sldId id="351"/>
          </p14:sldIdLst>
        </p14:section>
        <p14:section name="Development Plan" id="{A5A10671-C318-9742-9305-BC384CAAB2E1}">
          <p14:sldIdLst>
            <p14:sldId id="353"/>
            <p14:sldId id="354"/>
            <p14:sldId id="355"/>
          </p14:sldIdLst>
        </p14:section>
        <p14:section name="M&amp;S/DOE Process" id="{84F3AB03-1BA9-4D27-B414-DBE63884731D}">
          <p14:sldIdLst>
            <p14:sldId id="400"/>
            <p14:sldId id="369"/>
            <p14:sldId id="370"/>
            <p14:sldId id="371"/>
            <p14:sldId id="372"/>
            <p14:sldId id="373"/>
            <p14:sldId id="374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  <p14:section name="Experiment Engine - extra" id="{B1E3AA7F-0428-264E-A594-6ED731AC874C}">
          <p14:sldIdLst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additional results" id="{79318051-F811-474C-9551-75B7FB595FC8}">
          <p14:sldIdLst>
            <p14:sldId id="385"/>
            <p14:sldId id="386"/>
            <p14:sldId id="387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s Ortiz" initials="AO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68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s\neonworkspace\output_Tt4\Tt4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s\neonworkspace\output_pic\pi_c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s\neonworkspace\output_pic\pi_c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s\neonworkspace\output_pic\pi_c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Turbojet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Thermal Efficiency</c:v>
                </c:pt>
                <c:pt idx="1">
                  <c:v>Performance Efficiency</c:v>
                </c:pt>
                <c:pt idx="2">
                  <c:v>Overall Efficiency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0.57855743639852797</c:v>
                </c:pt>
                <c:pt idx="1">
                  <c:v>0.50846615153771302</c:v>
                </c:pt>
                <c:pt idx="2">
                  <c:v>0.29417687312908503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9F-4DEF-908E-A299A601A5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Thermal Efficiency</c:v>
                </c:pt>
                <c:pt idx="1">
                  <c:v>Performance Efficiency</c:v>
                </c:pt>
                <c:pt idx="2">
                  <c:v>Overall Efficiency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0.5464</c:v>
                </c:pt>
                <c:pt idx="1">
                  <c:v>0.53139999999999998</c:v>
                </c:pt>
                <c:pt idx="2">
                  <c:v>0.29039999999999999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9F-4DEF-908E-A299A601A5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Thermal Efficiency</c:v>
                </c:pt>
                <c:pt idx="1">
                  <c:v>Performance Efficiency</c:v>
                </c:pt>
                <c:pt idx="2">
                  <c:v>Overall Efficiency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5.8853287698623698E-2</c:v>
                </c:pt>
                <c:pt idx="1">
                  <c:v>4.3157411483415398E-2</c:v>
                </c:pt>
                <c:pt idx="2">
                  <c:v>1.30057614637914E-2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9F-4DEF-908E-A299A601A5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2465152"/>
        <c:axId val="1457589056"/>
      </c:barChart>
      <c:catAx>
        <c:axId val="15324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589056"/>
        <c:crosses val="autoZero"/>
        <c:auto val="1"/>
        <c:lblAlgn val="ctr"/>
        <c:lblOffset val="100"/>
        <c:noMultiLvlLbl val="0"/>
      </c:catAx>
      <c:valAx>
        <c:axId val="145758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Efficiency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46515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 Thrust vs. Turbine Inlet Temperature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M=1.0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'C'!$X$2:$X$5</c:f>
              <c:numCache>
                <c:formatCode>General</c:formatCode>
                <c:ptCount val="4"/>
                <c:pt idx="0">
                  <c:v>3000</c:v>
                </c:pt>
                <c:pt idx="1">
                  <c:v>3600</c:v>
                </c:pt>
                <c:pt idx="2">
                  <c:v>3800</c:v>
                </c:pt>
                <c:pt idx="3">
                  <c:v>4200</c:v>
                </c:pt>
              </c:numCache>
            </c:numRef>
          </c:xVal>
          <c:yVal>
            <c:numRef>
              <c:f>'C'!$CJ$2:$CJ$5</c:f>
              <c:numCache>
                <c:formatCode>General</c:formatCode>
                <c:ptCount val="4"/>
                <c:pt idx="0">
                  <c:v>91.124651936393747</c:v>
                </c:pt>
                <c:pt idx="1">
                  <c:v>113.598870946853</c:v>
                </c:pt>
                <c:pt idx="2">
                  <c:v>120.507450618226</c:v>
                </c:pt>
                <c:pt idx="3">
                  <c:v>133.68353967882101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C6B-45C4-BD02-D405AAA30A20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'C'!$X$6:$X$9</c:f>
              <c:numCache>
                <c:formatCode>General</c:formatCode>
                <c:ptCount val="4"/>
                <c:pt idx="0">
                  <c:v>3000</c:v>
                </c:pt>
                <c:pt idx="1">
                  <c:v>3600</c:v>
                </c:pt>
                <c:pt idx="2">
                  <c:v>3800</c:v>
                </c:pt>
                <c:pt idx="3">
                  <c:v>4200</c:v>
                </c:pt>
              </c:numCache>
            </c:numRef>
          </c:xVal>
          <c:yVal>
            <c:numRef>
              <c:f>'C'!$CJ$6:$CJ$9</c:f>
              <c:numCache>
                <c:formatCode>General</c:formatCode>
                <c:ptCount val="4"/>
                <c:pt idx="0">
                  <c:v>73.997517635085799</c:v>
                </c:pt>
                <c:pt idx="1">
                  <c:v>98.273036553794185</c:v>
                </c:pt>
                <c:pt idx="2">
                  <c:v>105.668344913582</c:v>
                </c:pt>
                <c:pt idx="3">
                  <c:v>119.71020202467901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C6B-45C4-BD02-D405AAA30A20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'C'!$X$10:$X$13</c:f>
              <c:numCache>
                <c:formatCode>General</c:formatCode>
                <c:ptCount val="4"/>
                <c:pt idx="0">
                  <c:v>3000</c:v>
                </c:pt>
                <c:pt idx="1">
                  <c:v>3600</c:v>
                </c:pt>
                <c:pt idx="2">
                  <c:v>3800</c:v>
                </c:pt>
                <c:pt idx="3">
                  <c:v>4200</c:v>
                </c:pt>
              </c:numCache>
            </c:numRef>
          </c:xVal>
          <c:yVal>
            <c:numRef>
              <c:f>'C'!$CJ$10:$CJ$13</c:f>
              <c:numCache>
                <c:formatCode>General</c:formatCode>
                <c:ptCount val="4"/>
                <c:pt idx="0">
                  <c:v>61.225520236792597</c:v>
                </c:pt>
                <c:pt idx="1">
                  <c:v>86.948051833494489</c:v>
                </c:pt>
                <c:pt idx="2">
                  <c:v>94.712763447959404</c:v>
                </c:pt>
                <c:pt idx="3">
                  <c:v>109.391921391944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C6B-45C4-BD02-D405AAA30A20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'C'!$X$14:$X$17</c:f>
              <c:numCache>
                <c:formatCode>General</c:formatCode>
                <c:ptCount val="4"/>
                <c:pt idx="0">
                  <c:v>3000</c:v>
                </c:pt>
                <c:pt idx="1">
                  <c:v>3600</c:v>
                </c:pt>
                <c:pt idx="2">
                  <c:v>3800</c:v>
                </c:pt>
                <c:pt idx="3">
                  <c:v>4200</c:v>
                </c:pt>
              </c:numCache>
            </c:numRef>
          </c:xVal>
          <c:yVal>
            <c:numRef>
              <c:f>'C'!$CJ$14:$CJ$17</c:f>
              <c:numCache>
                <c:formatCode>General</c:formatCode>
                <c:ptCount val="4"/>
                <c:pt idx="0">
                  <c:v>51.426931136616702</c:v>
                </c:pt>
                <c:pt idx="1">
                  <c:v>78.330302215415358</c:v>
                </c:pt>
                <c:pt idx="2">
                  <c:v>86.383214900983802</c:v>
                </c:pt>
                <c:pt idx="3">
                  <c:v>101.548177639172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C6B-45C4-BD02-D405AAA30A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1051536"/>
        <c:axId val="1531055808"/>
      </c:scatterChart>
      <c:valAx>
        <c:axId val="1531051536"/>
        <c:scaling>
          <c:orientation val="minMax"/>
          <c:min val="29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Tt4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055808"/>
        <c:crosses val="autoZero"/>
        <c:crossBetween val="midCat"/>
      </c:valAx>
      <c:valAx>
        <c:axId val="153105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0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 Thrust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Specific Thrust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47.822605885374102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89-4DF3-9115-5E9AFE846E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Specific Thrust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43.47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89-4DF3-9115-5E9AFE846E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Specific Thrust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0%">
                  <c:v>0.100128959865979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89-4DF3-9115-5E9AFE846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1126208"/>
        <c:axId val="1531128960"/>
      </c:barChart>
      <c:catAx>
        <c:axId val="153112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128960"/>
        <c:crosses val="autoZero"/>
        <c:auto val="1"/>
        <c:lblAlgn val="ctr"/>
        <c:lblOffset val="100"/>
        <c:noMultiLvlLbl val="0"/>
      </c:catAx>
      <c:valAx>
        <c:axId val="1531128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Specific</a:t>
                </a:r>
                <a:r>
                  <a:rPr lang="en-US" baseline="0" dirty="0"/>
                  <a:t> Thrust [</a:t>
                </a:r>
                <a:r>
                  <a:rPr lang="en-US" baseline="0" dirty="0" err="1"/>
                  <a:t>lbf</a:t>
                </a:r>
                <a:r>
                  <a:rPr lang="en-US" baseline="0" dirty="0"/>
                  <a:t>/</a:t>
                </a:r>
                <a:r>
                  <a:rPr lang="en-US" baseline="0" dirty="0" err="1"/>
                  <a:t>lbm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112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TSFC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TSFC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0.69730969896358797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B0-41FA-A27E-E112E6E0E0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TSFC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0.71250000000000002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B0-41FA-A27E-E112E6E0E0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1"/>
                <c:pt idx="0">
                  <c:v>TSFC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 formatCode="0%">
                  <c:v>2.1319720752859001E-2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B0-41FA-A27E-E112E6E0E0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6926896"/>
        <c:axId val="1526928672"/>
      </c:barChart>
      <c:catAx>
        <c:axId val="1526926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928672"/>
        <c:crosses val="autoZero"/>
        <c:auto val="1"/>
        <c:lblAlgn val="ctr"/>
        <c:lblOffset val="100"/>
        <c:noMultiLvlLbl val="0"/>
      </c:catAx>
      <c:valAx>
        <c:axId val="15269286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TSFC [1/</a:t>
                </a:r>
                <a:r>
                  <a:rPr lang="en-US" dirty="0" err="1"/>
                  <a:t>hr</a:t>
                </a:r>
                <a:r>
                  <a:rPr lang="en-US" dirty="0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9268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 Thrust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Specific Thrust - AB Off</c:v>
                </c:pt>
                <c:pt idx="1">
                  <c:v>Specific Thrust - AB 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55.408488968412001</c:v>
                </c:pt>
                <c:pt idx="1">
                  <c:v>76.060438390042549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04-47E9-9050-C6C96E9FC5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Specific Thrust - AB Off</c:v>
                </c:pt>
                <c:pt idx="1">
                  <c:v>Specific Thrust - AB 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55.493000000000002</c:v>
                </c:pt>
                <c:pt idx="1">
                  <c:v>90.57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04-47E9-9050-C6C96E9FC50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Specific Thrust - AB Off</c:v>
                </c:pt>
                <c:pt idx="1">
                  <c:v>Specific Thrust - AB On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1.52291336903755E-3</c:v>
                </c:pt>
                <c:pt idx="1">
                  <c:v>0.16020273390700401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04-47E9-9050-C6C96E9FC5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2617856"/>
        <c:axId val="1532620608"/>
      </c:barChart>
      <c:catAx>
        <c:axId val="153261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620608"/>
        <c:crosses val="autoZero"/>
        <c:auto val="1"/>
        <c:lblAlgn val="ctr"/>
        <c:lblOffset val="100"/>
        <c:noMultiLvlLbl val="0"/>
      </c:catAx>
      <c:valAx>
        <c:axId val="153262060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Specific</a:t>
                </a:r>
                <a:r>
                  <a:rPr lang="en-US" baseline="0"/>
                  <a:t> Thrust [lbf/lbm]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6178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TSFC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TSFC - AB Off</c:v>
                </c:pt>
                <c:pt idx="1">
                  <c:v>TSFC - AB 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1.21228784751089</c:v>
                </c:pt>
                <c:pt idx="1">
                  <c:v>1.5007793512738801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C-4E07-99A3-A8E1CD6527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TSFC - AB Off</c:v>
                </c:pt>
                <c:pt idx="1">
                  <c:v>TSFC - AB 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1.2103999999999999</c:v>
                </c:pt>
                <c:pt idx="1">
                  <c:v>1.5144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3C-4E07-99A3-A8E1CD6527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TSFC - AB Off</c:v>
                </c:pt>
                <c:pt idx="1">
                  <c:v>TSFC - AB On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1.55968895480015E-3</c:v>
                </c:pt>
                <c:pt idx="1">
                  <c:v>8.9940892274959702E-3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3C-4E07-99A3-A8E1CD652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7026208"/>
        <c:axId val="1527028960"/>
      </c:barChart>
      <c:catAx>
        <c:axId val="152702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028960"/>
        <c:crosses val="autoZero"/>
        <c:auto val="1"/>
        <c:lblAlgn val="ctr"/>
        <c:lblOffset val="100"/>
        <c:noMultiLvlLbl val="0"/>
      </c:catAx>
      <c:valAx>
        <c:axId val="152702896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TSFC [1/hr]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0262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Turbojet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0.68559046842429905</c:v>
                </c:pt>
                <c:pt idx="1">
                  <c:v>0.51198059404918805</c:v>
                </c:pt>
                <c:pt idx="2">
                  <c:v>0.351009015298333</c:v>
                </c:pt>
                <c:pt idx="3">
                  <c:v>0.65971605079710605</c:v>
                </c:pt>
                <c:pt idx="4">
                  <c:v>0.44793604182235802</c:v>
                </c:pt>
                <c:pt idx="5">
                  <c:v>0.29551059652073303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F4-4D69-A7C6-2CBB9083AC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0.67769999999999997</c:v>
                </c:pt>
                <c:pt idx="1">
                  <c:v>0.5232</c:v>
                </c:pt>
                <c:pt idx="2">
                  <c:v>0.35460000000000003</c:v>
                </c:pt>
                <c:pt idx="3">
                  <c:v>0.65249999999999997</c:v>
                </c:pt>
                <c:pt idx="4">
                  <c:v>0.45660000000000001</c:v>
                </c:pt>
                <c:pt idx="5">
                  <c:v>0.2979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F4-4D69-A7C6-2CBB9083AC9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1.16430108075831E-2</c:v>
                </c:pt>
                <c:pt idx="1">
                  <c:v>2.14438187133256E-2</c:v>
                </c:pt>
                <c:pt idx="2">
                  <c:v>1.01268604107925E-2</c:v>
                </c:pt>
                <c:pt idx="3">
                  <c:v>1.10590816813886E-2</c:v>
                </c:pt>
                <c:pt idx="4">
                  <c:v>1.8974941256333699E-2</c:v>
                </c:pt>
                <c:pt idx="5">
                  <c:v>8.0208240324503906E-3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F4-4D69-A7C6-2CBB9083AC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58513136"/>
        <c:axId val="1458546496"/>
      </c:barChart>
      <c:catAx>
        <c:axId val="14585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546496"/>
        <c:crosses val="autoZero"/>
        <c:auto val="1"/>
        <c:lblAlgn val="ctr"/>
        <c:lblOffset val="100"/>
        <c:noMultiLvlLbl val="0"/>
      </c:catAx>
      <c:valAx>
        <c:axId val="145854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  <a:r>
                  <a:rPr lang="en-US" baseline="0"/>
                  <a:t> Efficiency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5131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Turbojet Efficiency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DEVS Turbojet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0.56425822020601901</c:v>
                </c:pt>
                <c:pt idx="1">
                  <c:v>0.69504480519038503</c:v>
                </c:pt>
                <c:pt idx="2">
                  <c:v>0.351009015298333</c:v>
                </c:pt>
                <c:pt idx="3">
                  <c:v>0.51774307911829698</c:v>
                </c:pt>
                <c:pt idx="4">
                  <c:v>0.61726913718979404</c:v>
                </c:pt>
                <c:pt idx="5">
                  <c:v>0.31958682373333802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3-45FD-9939-F99A856E8A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AEDSys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0.55759999999999998</c:v>
                </c:pt>
                <c:pt idx="1">
                  <c:v>0.7248</c:v>
                </c:pt>
                <c:pt idx="2">
                  <c:v>0.40410000000000001</c:v>
                </c:pt>
                <c:pt idx="3">
                  <c:v>0.5252</c:v>
                </c:pt>
                <c:pt idx="4">
                  <c:v>0.61360000000000003</c:v>
                </c:pt>
                <c:pt idx="5">
                  <c:v>0.32219999999999999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13-45FD-9939-F99A856E8A9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Error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Thermal - AB Off</c:v>
                </c:pt>
                <c:pt idx="1">
                  <c:v>Perf. - AB Off</c:v>
                </c:pt>
                <c:pt idx="2">
                  <c:v>Overall - AB Off</c:v>
                </c:pt>
                <c:pt idx="3">
                  <c:v>Thermal - AB On</c:v>
                </c:pt>
                <c:pt idx="4">
                  <c:v>Perf. - AB On</c:v>
                </c:pt>
                <c:pt idx="5">
                  <c:v>Overall - AB On</c:v>
                </c:pt>
              </c:strCache>
            </c:strRef>
          </c:cat>
          <c:val>
            <c:numRef>
              <c:f>Sheet1!$D$2:$D$7</c:f>
              <c:numCache>
                <c:formatCode>0%</c:formatCode>
                <c:ptCount val="6"/>
                <c:pt idx="0">
                  <c:v>1.19408540280112E-2</c:v>
                </c:pt>
                <c:pt idx="1">
                  <c:v>4.1052972971323098E-2</c:v>
                </c:pt>
                <c:pt idx="2">
                  <c:v>0.13138080846737701</c:v>
                </c:pt>
                <c:pt idx="3">
                  <c:v>1.41982499651619E-2</c:v>
                </c:pt>
                <c:pt idx="4">
                  <c:v>5.97968903160692E-3</c:v>
                </c:pt>
                <c:pt idx="5">
                  <c:v>8.1104167183797798E-3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13-45FD-9939-F99A856E8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32484144"/>
        <c:axId val="1532486944"/>
      </c:barChart>
      <c:catAx>
        <c:axId val="153248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486944"/>
        <c:crosses val="autoZero"/>
        <c:auto val="1"/>
        <c:lblAlgn val="ctr"/>
        <c:lblOffset val="100"/>
        <c:noMultiLvlLbl val="0"/>
      </c:catAx>
      <c:valAx>
        <c:axId val="153248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Efficiency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4841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 Efficiency vs. (pressure) Compression</a:t>
            </a:r>
            <a:r>
              <a:rPr lang="en-US" baseline="0" dirty="0"/>
              <a:t> Ratio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M=1.0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'C'!$CN$2:$CN$19</c:f>
              <c:numCache>
                <c:formatCode>General</c:formatCode>
                <c:ptCount val="18"/>
                <c:pt idx="0">
                  <c:v>0.598537687724914</c:v>
                </c:pt>
                <c:pt idx="1">
                  <c:v>0.45815068474560999</c:v>
                </c:pt>
                <c:pt idx="2">
                  <c:v>0.42126493603378601</c:v>
                </c:pt>
                <c:pt idx="3">
                  <c:v>0.40329336699673901</c:v>
                </c:pt>
                <c:pt idx="4">
                  <c:v>0.39250587063070502</c:v>
                </c:pt>
                <c:pt idx="5">
                  <c:v>0.385295832666118</c:v>
                </c:pt>
                <c:pt idx="6">
                  <c:v>0.38015242440585201</c:v>
                </c:pt>
                <c:pt idx="7">
                  <c:v>0.37632166881316997</c:v>
                </c:pt>
                <c:pt idx="8">
                  <c:v>0.37338165894682301</c:v>
                </c:pt>
                <c:pt idx="9">
                  <c:v>0.37107633063644602</c:v>
                </c:pt>
                <c:pt idx="10">
                  <c:v>0.36479253071055601</c:v>
                </c:pt>
                <c:pt idx="11">
                  <c:v>0.362612867814115</c:v>
                </c:pt>
                <c:pt idx="12">
                  <c:v>0.36215853958449801</c:v>
                </c:pt>
                <c:pt idx="13">
                  <c:v>0.36259160341372998</c:v>
                </c:pt>
                <c:pt idx="14">
                  <c:v>0.36353871259802001</c:v>
                </c:pt>
                <c:pt idx="15">
                  <c:v>0.36480821215889597</c:v>
                </c:pt>
                <c:pt idx="16">
                  <c:v>0.36629188059161999</c:v>
                </c:pt>
                <c:pt idx="17">
                  <c:v>0.36792428080102502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77-4E9F-8248-CBB82EA754BF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'C'!$CN$20:$CN$37</c:f>
              <c:numCache>
                <c:formatCode>General</c:formatCode>
                <c:ptCount val="18"/>
                <c:pt idx="0">
                  <c:v>0.60738083717597702</c:v>
                </c:pt>
                <c:pt idx="1">
                  <c:v>0.54139805192143997</c:v>
                </c:pt>
                <c:pt idx="2">
                  <c:v>0.51911802047975197</c:v>
                </c:pt>
                <c:pt idx="3">
                  <c:v>0.50779308253903299</c:v>
                </c:pt>
                <c:pt idx="4">
                  <c:v>0.50104733753302499</c:v>
                </c:pt>
                <c:pt idx="5">
                  <c:v>0.49669190326791501</c:v>
                </c:pt>
                <c:pt idx="6">
                  <c:v>0.49375455890725201</c:v>
                </c:pt>
                <c:pt idx="7">
                  <c:v>0.49173214729095399</c:v>
                </c:pt>
                <c:pt idx="8">
                  <c:v>0.49033617584209199</c:v>
                </c:pt>
                <c:pt idx="9">
                  <c:v>0.48938856438446598</c:v>
                </c:pt>
                <c:pt idx="10">
                  <c:v>0.48835138213892498</c:v>
                </c:pt>
                <c:pt idx="11">
                  <c:v>0.49016902731338602</c:v>
                </c:pt>
                <c:pt idx="12">
                  <c:v>0.49313898278172702</c:v>
                </c:pt>
                <c:pt idx="13">
                  <c:v>0.49667173597002301</c:v>
                </c:pt>
                <c:pt idx="14">
                  <c:v>0.50051312647193502</c:v>
                </c:pt>
                <c:pt idx="15">
                  <c:v>0.50453848637754595</c:v>
                </c:pt>
                <c:pt idx="16">
                  <c:v>0.50868144753376998</c:v>
                </c:pt>
                <c:pt idx="17">
                  <c:v>0.51290480193981103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77-4E9F-8248-CBB82EA754BF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'C'!$CN$38:$CN$55</c:f>
              <c:numCache>
                <c:formatCode>General</c:formatCode>
                <c:ptCount val="18"/>
                <c:pt idx="0">
                  <c:v>0.62873920969362695</c:v>
                </c:pt>
                <c:pt idx="1">
                  <c:v>0.58356836386120203</c:v>
                </c:pt>
                <c:pt idx="2">
                  <c:v>0.56792036584302297</c:v>
                </c:pt>
                <c:pt idx="3">
                  <c:v>0.56025918766719696</c:v>
                </c:pt>
                <c:pt idx="4">
                  <c:v>0.55601446820175005</c:v>
                </c:pt>
                <c:pt idx="5">
                  <c:v>0.55356723196382895</c:v>
                </c:pt>
                <c:pt idx="6">
                  <c:v>0.55218721763087297</c:v>
                </c:pt>
                <c:pt idx="7">
                  <c:v>0.55149347933836401</c:v>
                </c:pt>
                <c:pt idx="8">
                  <c:v>0.55126680569017705</c:v>
                </c:pt>
                <c:pt idx="9">
                  <c:v>0.55137177569798601</c:v>
                </c:pt>
                <c:pt idx="10">
                  <c:v>0.55457896551981201</c:v>
                </c:pt>
                <c:pt idx="11">
                  <c:v>0.55977355851364696</c:v>
                </c:pt>
                <c:pt idx="12">
                  <c:v>0.56571186686375396</c:v>
                </c:pt>
                <c:pt idx="13">
                  <c:v>0.57198642640089903</c:v>
                </c:pt>
                <c:pt idx="14">
                  <c:v>0.57843490380264195</c:v>
                </c:pt>
                <c:pt idx="15">
                  <c:v>0.58498632818373897</c:v>
                </c:pt>
                <c:pt idx="16">
                  <c:v>0.59160916339608705</c:v>
                </c:pt>
                <c:pt idx="17">
                  <c:v>0.59829066495140404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977-4E9F-8248-CBB82EA754BF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'C'!$CN$56:$CN$73</c:f>
              <c:numCache>
                <c:formatCode>General</c:formatCode>
                <c:ptCount val="18"/>
                <c:pt idx="0">
                  <c:v>0.64556693691729194</c:v>
                </c:pt>
                <c:pt idx="1">
                  <c:v>0.61031144331729803</c:v>
                </c:pt>
                <c:pt idx="2">
                  <c:v>0.59841328222461498</c:v>
                </c:pt>
                <c:pt idx="3">
                  <c:v>0.59300345364241602</c:v>
                </c:pt>
                <c:pt idx="4">
                  <c:v>0.59038031300843197</c:v>
                </c:pt>
                <c:pt idx="5">
                  <c:v>0.58921872428762101</c:v>
                </c:pt>
                <c:pt idx="6">
                  <c:v>0.58891902796086704</c:v>
                </c:pt>
                <c:pt idx="7">
                  <c:v>0.58916853755258203</c:v>
                </c:pt>
                <c:pt idx="8">
                  <c:v>0.58978780189742097</c:v>
                </c:pt>
                <c:pt idx="9">
                  <c:v>0.59066643615527303</c:v>
                </c:pt>
                <c:pt idx="10">
                  <c:v>0.59710032350431697</c:v>
                </c:pt>
                <c:pt idx="11">
                  <c:v>0.60497092665407903</c:v>
                </c:pt>
                <c:pt idx="12">
                  <c:v>0.61333225477797104</c:v>
                </c:pt>
                <c:pt idx="13">
                  <c:v>0.62190040054330398</c:v>
                </c:pt>
                <c:pt idx="14">
                  <c:v>0.63057800047977097</c:v>
                </c:pt>
                <c:pt idx="15">
                  <c:v>0.63933389978689403</c:v>
                </c:pt>
                <c:pt idx="16">
                  <c:v>0.64816390998834605</c:v>
                </c:pt>
                <c:pt idx="17">
                  <c:v>0.65707588590254995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977-4E9F-8248-CBB82EA754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0973760"/>
        <c:axId val="1530978032"/>
      </c:scatterChart>
      <c:valAx>
        <c:axId val="153097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978032"/>
        <c:crosses val="autoZero"/>
        <c:crossBetween val="midCat"/>
      </c:valAx>
      <c:valAx>
        <c:axId val="153097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eta_p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973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 Thrust vs. </a:t>
            </a:r>
          </a:p>
          <a:p>
            <a:pPr>
              <a:defRPr/>
            </a:pPr>
            <a:r>
              <a:rPr lang="en-US"/>
              <a:t>(pressure) Compression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'C'!$CJ$2:$CJ$19</c:f>
              <c:numCache>
                <c:formatCode>General</c:formatCode>
                <c:ptCount val="18"/>
                <c:pt idx="0">
                  <c:v>54.158848707067293</c:v>
                </c:pt>
                <c:pt idx="1">
                  <c:v>82.81640972753388</c:v>
                </c:pt>
                <c:pt idx="2">
                  <c:v>93.801785280097107</c:v>
                </c:pt>
                <c:pt idx="3">
                  <c:v>99.87071113386385</c:v>
                </c:pt>
                <c:pt idx="4">
                  <c:v>103.75322141659299</c:v>
                </c:pt>
                <c:pt idx="5">
                  <c:v>106.443804473879</c:v>
                </c:pt>
                <c:pt idx="6">
                  <c:v>108.403276222592</c:v>
                </c:pt>
                <c:pt idx="7">
                  <c:v>109.878070863128</c:v>
                </c:pt>
                <c:pt idx="8">
                  <c:v>111.013311936536</c:v>
                </c:pt>
                <c:pt idx="9">
                  <c:v>111.900627740646</c:v>
                </c:pt>
                <c:pt idx="10">
                  <c:v>114.222722645467</c:v>
                </c:pt>
                <c:pt idx="11">
                  <c:v>114.84322753879</c:v>
                </c:pt>
                <c:pt idx="12">
                  <c:v>114.74018346092799</c:v>
                </c:pt>
                <c:pt idx="13">
                  <c:v>114.271399337204</c:v>
                </c:pt>
                <c:pt idx="14">
                  <c:v>113.598870946853</c:v>
                </c:pt>
                <c:pt idx="15">
                  <c:v>112.806080229713</c:v>
                </c:pt>
                <c:pt idx="16">
                  <c:v>111.939959731017</c:v>
                </c:pt>
                <c:pt idx="17">
                  <c:v>111.02858046377099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DA-4A23-B9A1-29318715FFC7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0000"/>
                  <a:satMod val="150000"/>
                </a:schemeClr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'C'!$CJ$20:$CJ$37</c:f>
              <c:numCache>
                <c:formatCode>General</c:formatCode>
                <c:ptCount val="18"/>
                <c:pt idx="0">
                  <c:v>71.717714269728702</c:v>
                </c:pt>
                <c:pt idx="1">
                  <c:v>88.813611219056298</c:v>
                </c:pt>
                <c:pt idx="2">
                  <c:v>95.501731027865247</c:v>
                </c:pt>
                <c:pt idx="3">
                  <c:v>99.048882481877598</c:v>
                </c:pt>
                <c:pt idx="4">
                  <c:v>101.176286299777</c:v>
                </c:pt>
                <c:pt idx="5">
                  <c:v>102.52961409590399</c:v>
                </c:pt>
                <c:pt idx="6">
                  <c:v>103.41143740051</c:v>
                </c:pt>
                <c:pt idx="7">
                  <c:v>103.98412049139699</c:v>
                </c:pt>
                <c:pt idx="8">
                  <c:v>104.343198549425</c:v>
                </c:pt>
                <c:pt idx="9">
                  <c:v>104.54877960117599</c:v>
                </c:pt>
                <c:pt idx="10">
                  <c:v>104.31619144139999</c:v>
                </c:pt>
                <c:pt idx="11">
                  <c:v>103.142632297576</c:v>
                </c:pt>
                <c:pt idx="12">
                  <c:v>101.627692752043</c:v>
                </c:pt>
                <c:pt idx="13">
                  <c:v>99.976111644649606</c:v>
                </c:pt>
                <c:pt idx="14">
                  <c:v>98.273036553794185</c:v>
                </c:pt>
                <c:pt idx="15">
                  <c:v>96.557948187289725</c:v>
                </c:pt>
                <c:pt idx="16">
                  <c:v>94.850233226010303</c:v>
                </c:pt>
                <c:pt idx="17">
                  <c:v>93.159562477045199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3DA-4A23-B9A1-29318715FFC7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80000"/>
                  <a:satMod val="15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'C'!$CJ$38:$CJ$55</c:f>
              <c:numCache>
                <c:formatCode>General</c:formatCode>
                <c:ptCount val="18"/>
                <c:pt idx="0">
                  <c:v>77.799238831013781</c:v>
                </c:pt>
                <c:pt idx="1">
                  <c:v>90.182211808656405</c:v>
                </c:pt>
                <c:pt idx="2">
                  <c:v>94.773303125104647</c:v>
                </c:pt>
                <c:pt idx="3">
                  <c:v>96.994215404884599</c:v>
                </c:pt>
                <c:pt idx="4">
                  <c:v>98.154220743731898</c:v>
                </c:pt>
                <c:pt idx="5">
                  <c:v>98.744818377260899</c:v>
                </c:pt>
                <c:pt idx="6">
                  <c:v>98.995199783538396</c:v>
                </c:pt>
                <c:pt idx="7">
                  <c:v>99.027403279434381</c:v>
                </c:pt>
                <c:pt idx="8">
                  <c:v>98.912554317360105</c:v>
                </c:pt>
                <c:pt idx="9">
                  <c:v>98.694918523525146</c:v>
                </c:pt>
                <c:pt idx="10">
                  <c:v>96.816519758054881</c:v>
                </c:pt>
                <c:pt idx="11">
                  <c:v>94.428377157866635</c:v>
                </c:pt>
                <c:pt idx="12">
                  <c:v>91.922078722055488</c:v>
                </c:pt>
                <c:pt idx="13">
                  <c:v>89.415217834485048</c:v>
                </c:pt>
                <c:pt idx="14">
                  <c:v>86.948051833494489</c:v>
                </c:pt>
                <c:pt idx="15">
                  <c:v>84.533813457077201</c:v>
                </c:pt>
                <c:pt idx="16">
                  <c:v>82.175150468019979</c:v>
                </c:pt>
                <c:pt idx="17">
                  <c:v>79.870355995363681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3DA-4A23-B9A1-29318715FFC7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80000"/>
                  <a:satMod val="150000"/>
                </a:schemeClr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'C'!$CJ$56:$CJ$73</c:f>
              <c:numCache>
                <c:formatCode>General</c:formatCode>
                <c:ptCount val="18"/>
                <c:pt idx="0">
                  <c:v>80.320381528158805</c:v>
                </c:pt>
                <c:pt idx="1">
                  <c:v>90.100979045602799</c:v>
                </c:pt>
                <c:pt idx="2">
                  <c:v>93.442944919204507</c:v>
                </c:pt>
                <c:pt idx="3">
                  <c:v>94.843293641541194</c:v>
                </c:pt>
                <c:pt idx="4">
                  <c:v>95.389206815680609</c:v>
                </c:pt>
                <c:pt idx="5">
                  <c:v>95.486118775959298</c:v>
                </c:pt>
                <c:pt idx="6">
                  <c:v>95.3213149196432</c:v>
                </c:pt>
                <c:pt idx="7">
                  <c:v>94.993413485421001</c:v>
                </c:pt>
                <c:pt idx="8">
                  <c:v>94.559173533536594</c:v>
                </c:pt>
                <c:pt idx="9">
                  <c:v>94.053433481778995</c:v>
                </c:pt>
                <c:pt idx="10">
                  <c:v>91.028468005426404</c:v>
                </c:pt>
                <c:pt idx="11">
                  <c:v>87.767161512713002</c:v>
                </c:pt>
                <c:pt idx="12">
                  <c:v>84.530918896109725</c:v>
                </c:pt>
                <c:pt idx="13">
                  <c:v>81.381612251613603</c:v>
                </c:pt>
                <c:pt idx="14">
                  <c:v>78.330302215415358</c:v>
                </c:pt>
                <c:pt idx="15">
                  <c:v>75.372879987296059</c:v>
                </c:pt>
                <c:pt idx="16">
                  <c:v>72.500755395216899</c:v>
                </c:pt>
                <c:pt idx="17">
                  <c:v>69.704446295387598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3DA-4A23-B9A1-29318715F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2533328"/>
        <c:axId val="1532537600"/>
      </c:scatterChart>
      <c:valAx>
        <c:axId val="153253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537600"/>
        <c:crosses val="autoZero"/>
        <c:crossBetween val="midCat"/>
      </c:valAx>
      <c:valAx>
        <c:axId val="153253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5333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Specific Thrust vs. </a:t>
            </a:r>
          </a:p>
          <a:p>
            <a:pPr>
              <a:defRPr/>
            </a:pPr>
            <a:r>
              <a:rPr lang="en-US"/>
              <a:t>(pressure) Compression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'C'!$CJ$2:$CJ$19</c:f>
              <c:numCache>
                <c:formatCode>General</c:formatCode>
                <c:ptCount val="18"/>
                <c:pt idx="0">
                  <c:v>54.158848707067293</c:v>
                </c:pt>
                <c:pt idx="1">
                  <c:v>82.81640972753388</c:v>
                </c:pt>
                <c:pt idx="2">
                  <c:v>93.801785280097107</c:v>
                </c:pt>
                <c:pt idx="3">
                  <c:v>99.87071113386385</c:v>
                </c:pt>
                <c:pt idx="4">
                  <c:v>103.75322141659299</c:v>
                </c:pt>
                <c:pt idx="5">
                  <c:v>106.443804473879</c:v>
                </c:pt>
                <c:pt idx="6">
                  <c:v>108.403276222592</c:v>
                </c:pt>
                <c:pt idx="7">
                  <c:v>109.878070863128</c:v>
                </c:pt>
                <c:pt idx="8">
                  <c:v>111.013311936536</c:v>
                </c:pt>
                <c:pt idx="9">
                  <c:v>111.900627740646</c:v>
                </c:pt>
                <c:pt idx="10">
                  <c:v>114.222722645467</c:v>
                </c:pt>
                <c:pt idx="11">
                  <c:v>114.84322753879</c:v>
                </c:pt>
                <c:pt idx="12">
                  <c:v>114.74018346092799</c:v>
                </c:pt>
                <c:pt idx="13">
                  <c:v>114.271399337204</c:v>
                </c:pt>
                <c:pt idx="14">
                  <c:v>113.598870946853</c:v>
                </c:pt>
                <c:pt idx="15">
                  <c:v>112.806080229713</c:v>
                </c:pt>
                <c:pt idx="16">
                  <c:v>111.939959731017</c:v>
                </c:pt>
                <c:pt idx="17">
                  <c:v>111.02858046377099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901-4425-95CB-70A59EE2E0F4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0000"/>
                  <a:satMod val="150000"/>
                </a:schemeClr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'C'!$CJ$20:$CJ$37</c:f>
              <c:numCache>
                <c:formatCode>General</c:formatCode>
                <c:ptCount val="18"/>
                <c:pt idx="0">
                  <c:v>71.717714269728702</c:v>
                </c:pt>
                <c:pt idx="1">
                  <c:v>88.813611219056298</c:v>
                </c:pt>
                <c:pt idx="2">
                  <c:v>95.501731027865247</c:v>
                </c:pt>
                <c:pt idx="3">
                  <c:v>99.048882481877598</c:v>
                </c:pt>
                <c:pt idx="4">
                  <c:v>101.176286299777</c:v>
                </c:pt>
                <c:pt idx="5">
                  <c:v>102.52961409590399</c:v>
                </c:pt>
                <c:pt idx="6">
                  <c:v>103.41143740051</c:v>
                </c:pt>
                <c:pt idx="7">
                  <c:v>103.98412049139699</c:v>
                </c:pt>
                <c:pt idx="8">
                  <c:v>104.343198549425</c:v>
                </c:pt>
                <c:pt idx="9">
                  <c:v>104.54877960117599</c:v>
                </c:pt>
                <c:pt idx="10">
                  <c:v>104.31619144139999</c:v>
                </c:pt>
                <c:pt idx="11">
                  <c:v>103.142632297576</c:v>
                </c:pt>
                <c:pt idx="12">
                  <c:v>101.627692752043</c:v>
                </c:pt>
                <c:pt idx="13">
                  <c:v>99.976111644649606</c:v>
                </c:pt>
                <c:pt idx="14">
                  <c:v>98.273036553794185</c:v>
                </c:pt>
                <c:pt idx="15">
                  <c:v>96.557948187289725</c:v>
                </c:pt>
                <c:pt idx="16">
                  <c:v>94.850233226010303</c:v>
                </c:pt>
                <c:pt idx="17">
                  <c:v>93.159562477045199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901-4425-95CB-70A59EE2E0F4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80000"/>
                  <a:satMod val="15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'C'!$CJ$38:$CJ$55</c:f>
              <c:numCache>
                <c:formatCode>General</c:formatCode>
                <c:ptCount val="18"/>
                <c:pt idx="0">
                  <c:v>77.799238831013781</c:v>
                </c:pt>
                <c:pt idx="1">
                  <c:v>90.182211808656405</c:v>
                </c:pt>
                <c:pt idx="2">
                  <c:v>94.773303125104647</c:v>
                </c:pt>
                <c:pt idx="3">
                  <c:v>96.994215404884599</c:v>
                </c:pt>
                <c:pt idx="4">
                  <c:v>98.154220743731898</c:v>
                </c:pt>
                <c:pt idx="5">
                  <c:v>98.744818377260899</c:v>
                </c:pt>
                <c:pt idx="6">
                  <c:v>98.995199783538396</c:v>
                </c:pt>
                <c:pt idx="7">
                  <c:v>99.027403279434381</c:v>
                </c:pt>
                <c:pt idx="8">
                  <c:v>98.912554317360105</c:v>
                </c:pt>
                <c:pt idx="9">
                  <c:v>98.694918523525146</c:v>
                </c:pt>
                <c:pt idx="10">
                  <c:v>96.816519758054881</c:v>
                </c:pt>
                <c:pt idx="11">
                  <c:v>94.428377157866635</c:v>
                </c:pt>
                <c:pt idx="12">
                  <c:v>91.922078722055488</c:v>
                </c:pt>
                <c:pt idx="13">
                  <c:v>89.415217834485048</c:v>
                </c:pt>
                <c:pt idx="14">
                  <c:v>86.948051833494489</c:v>
                </c:pt>
                <c:pt idx="15">
                  <c:v>84.533813457077201</c:v>
                </c:pt>
                <c:pt idx="16">
                  <c:v>82.175150468019979</c:v>
                </c:pt>
                <c:pt idx="17">
                  <c:v>79.870355995363681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901-4425-95CB-70A59EE2E0F4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80000"/>
                  <a:satMod val="150000"/>
                </a:schemeClr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'C'!$CJ$56:$CJ$73</c:f>
              <c:numCache>
                <c:formatCode>General</c:formatCode>
                <c:ptCount val="18"/>
                <c:pt idx="0">
                  <c:v>80.320381528158805</c:v>
                </c:pt>
                <c:pt idx="1">
                  <c:v>90.100979045602799</c:v>
                </c:pt>
                <c:pt idx="2">
                  <c:v>93.442944919204507</c:v>
                </c:pt>
                <c:pt idx="3">
                  <c:v>94.843293641541194</c:v>
                </c:pt>
                <c:pt idx="4">
                  <c:v>95.389206815680609</c:v>
                </c:pt>
                <c:pt idx="5">
                  <c:v>95.486118775959298</c:v>
                </c:pt>
                <c:pt idx="6">
                  <c:v>95.3213149196432</c:v>
                </c:pt>
                <c:pt idx="7">
                  <c:v>94.993413485421001</c:v>
                </c:pt>
                <c:pt idx="8">
                  <c:v>94.559173533536594</c:v>
                </c:pt>
                <c:pt idx="9">
                  <c:v>94.053433481778995</c:v>
                </c:pt>
                <c:pt idx="10">
                  <c:v>91.028468005426404</c:v>
                </c:pt>
                <c:pt idx="11">
                  <c:v>87.767161512713002</c:v>
                </c:pt>
                <c:pt idx="12">
                  <c:v>84.530918896109725</c:v>
                </c:pt>
                <c:pt idx="13">
                  <c:v>81.381612251613603</c:v>
                </c:pt>
                <c:pt idx="14">
                  <c:v>78.330302215415358</c:v>
                </c:pt>
                <c:pt idx="15">
                  <c:v>75.372879987296059</c:v>
                </c:pt>
                <c:pt idx="16">
                  <c:v>72.500755395216899</c:v>
                </c:pt>
                <c:pt idx="17">
                  <c:v>69.704446295387598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901-4425-95CB-70A59EE2E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6748368"/>
        <c:axId val="1526750656"/>
      </c:scatterChart>
      <c:valAx>
        <c:axId val="1526748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750656"/>
        <c:crosses val="autoZero"/>
        <c:crossBetween val="midCat"/>
      </c:valAx>
      <c:valAx>
        <c:axId val="1526750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7483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TSFC vs. (pressure) Compression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0000"/>
                  <a:satMod val="15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'C'!$CL$2:$CL$19</c:f>
              <c:numCache>
                <c:formatCode>General</c:formatCode>
                <c:ptCount val="18"/>
                <c:pt idx="0">
                  <c:v>3.4013989817100798</c:v>
                </c:pt>
                <c:pt idx="1">
                  <c:v>2.15461497672145</c:v>
                </c:pt>
                <c:pt idx="2">
                  <c:v>1.85943927773526</c:v>
                </c:pt>
                <c:pt idx="3">
                  <c:v>1.71458517024565</c:v>
                </c:pt>
                <c:pt idx="4">
                  <c:v>1.62463094591207</c:v>
                </c:pt>
                <c:pt idx="5">
                  <c:v>1.56165906209937</c:v>
                </c:pt>
                <c:pt idx="6">
                  <c:v>1.51424742520528</c:v>
                </c:pt>
                <c:pt idx="7">
                  <c:v>1.47676305371699</c:v>
                </c:pt>
                <c:pt idx="8">
                  <c:v>1.44607057867761</c:v>
                </c:pt>
                <c:pt idx="9">
                  <c:v>1.4202693908066699</c:v>
                </c:pt>
                <c:pt idx="10">
                  <c:v>1.3327505633469401</c:v>
                </c:pt>
                <c:pt idx="11">
                  <c:v>1.2793674822712799</c:v>
                </c:pt>
                <c:pt idx="12">
                  <c:v>1.2416397269046799</c:v>
                </c:pt>
                <c:pt idx="13">
                  <c:v>1.2127206297908799</c:v>
                </c:pt>
                <c:pt idx="14">
                  <c:v>1.18938678364204</c:v>
                </c:pt>
                <c:pt idx="15">
                  <c:v>1.1698850658201401</c:v>
                </c:pt>
                <c:pt idx="16">
                  <c:v>1.1531645003526301</c:v>
                </c:pt>
                <c:pt idx="17">
                  <c:v>1.13854908295476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2F-4D32-87B1-010301A399C0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0000"/>
                  <a:satMod val="150000"/>
                </a:schemeClr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'C'!$CL$20:$CL$37</c:f>
              <c:numCache>
                <c:formatCode>General</c:formatCode>
                <c:ptCount val="18"/>
                <c:pt idx="0">
                  <c:v>2.50042721767075</c:v>
                </c:pt>
                <c:pt idx="1">
                  <c:v>1.94049896067201</c:v>
                </c:pt>
                <c:pt idx="2">
                  <c:v>1.7537559313275499</c:v>
                </c:pt>
                <c:pt idx="3">
                  <c:v>1.65213324069446</c:v>
                </c:pt>
                <c:pt idx="4">
                  <c:v>1.5854335106681401</c:v>
                </c:pt>
                <c:pt idx="5">
                  <c:v>1.53702644794276</c:v>
                </c:pt>
                <c:pt idx="6">
                  <c:v>1.4996207666147601</c:v>
                </c:pt>
                <c:pt idx="7">
                  <c:v>1.4694514703603501</c:v>
                </c:pt>
                <c:pt idx="8">
                  <c:v>1.44435141060877</c:v>
                </c:pt>
                <c:pt idx="9">
                  <c:v>1.42297233985317</c:v>
                </c:pt>
                <c:pt idx="10">
                  <c:v>1.34855223795935</c:v>
                </c:pt>
                <c:pt idx="11">
                  <c:v>1.30176227208017</c:v>
                </c:pt>
                <c:pt idx="12">
                  <c:v>1.26813023327469</c:v>
                </c:pt>
                <c:pt idx="13">
                  <c:v>1.2421040846151199</c:v>
                </c:pt>
                <c:pt idx="14">
                  <c:v>1.22100944428713</c:v>
                </c:pt>
                <c:pt idx="15">
                  <c:v>1.20336752140817</c:v>
                </c:pt>
                <c:pt idx="16">
                  <c:v>1.18828073030915</c:v>
                </c:pt>
                <c:pt idx="17">
                  <c:v>1.17516636567366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2F-4D32-87B1-010301A399C0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80000"/>
                  <a:satMod val="150000"/>
                </a:schemeClr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'C'!$CL$38:$CL$55</c:f>
              <c:numCache>
                <c:formatCode>General</c:formatCode>
                <c:ptCount val="18"/>
                <c:pt idx="0">
                  <c:v>2.2551802862761998</c:v>
                </c:pt>
                <c:pt idx="1">
                  <c:v>1.8575245582648401</c:v>
                </c:pt>
                <c:pt idx="2">
                  <c:v>1.7093061080491401</c:v>
                </c:pt>
                <c:pt idx="3">
                  <c:v>1.6251154609201699</c:v>
                </c:pt>
                <c:pt idx="4">
                  <c:v>1.56846600584635</c:v>
                </c:pt>
                <c:pt idx="5">
                  <c:v>1.5266550086167801</c:v>
                </c:pt>
                <c:pt idx="6">
                  <c:v>1.4939447225681499</c:v>
                </c:pt>
                <c:pt idx="7">
                  <c:v>1.46731028604863</c:v>
                </c:pt>
                <c:pt idx="8">
                  <c:v>1.4449831482758499</c:v>
                </c:pt>
                <c:pt idx="9">
                  <c:v>1.4258493129998491</c:v>
                </c:pt>
                <c:pt idx="10">
                  <c:v>1.3584935571465799</c:v>
                </c:pt>
                <c:pt idx="11">
                  <c:v>1.31571530012635</c:v>
                </c:pt>
                <c:pt idx="12">
                  <c:v>1.2849448755853801</c:v>
                </c:pt>
                <c:pt idx="13">
                  <c:v>1.2612739794869099</c:v>
                </c:pt>
                <c:pt idx="14">
                  <c:v>1.2423132778848001</c:v>
                </c:pt>
                <c:pt idx="15">
                  <c:v>1.2267344662488899</c:v>
                </c:pt>
                <c:pt idx="16">
                  <c:v>1.2137310250898601</c:v>
                </c:pt>
                <c:pt idx="17">
                  <c:v>1.20278228505198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2F-4D32-87B1-010301A399C0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80000"/>
                  <a:satMod val="150000"/>
                </a:schemeClr>
              </a:soli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'C'!$CL$56:$CL$73</c:f>
              <c:numCache>
                <c:formatCode>General</c:formatCode>
                <c:ptCount val="18"/>
                <c:pt idx="0">
                  <c:v>2.1473705943191002</c:v>
                </c:pt>
                <c:pt idx="1">
                  <c:v>1.81807193401089</c:v>
                </c:pt>
                <c:pt idx="2">
                  <c:v>1.6885376643204599</c:v>
                </c:pt>
                <c:pt idx="3">
                  <c:v>1.61328335043021</c:v>
                </c:pt>
                <c:pt idx="4">
                  <c:v>1.5619679888831</c:v>
                </c:pt>
                <c:pt idx="5">
                  <c:v>1.52375283245808</c:v>
                </c:pt>
                <c:pt idx="6">
                  <c:v>1.4936629769500001</c:v>
                </c:pt>
                <c:pt idx="7">
                  <c:v>1.4690456341145299</c:v>
                </c:pt>
                <c:pt idx="8">
                  <c:v>1.44833618342436</c:v>
                </c:pt>
                <c:pt idx="9">
                  <c:v>1.43054214781058</c:v>
                </c:pt>
                <c:pt idx="10">
                  <c:v>1.3676978840902401</c:v>
                </c:pt>
                <c:pt idx="11">
                  <c:v>1.3278757163096799</c:v>
                </c:pt>
                <c:pt idx="12">
                  <c:v>1.2995576373065001</c:v>
                </c:pt>
                <c:pt idx="13">
                  <c:v>1.27820976179707</c:v>
                </c:pt>
                <c:pt idx="14">
                  <c:v>1.2616233688635701</c:v>
                </c:pt>
                <c:pt idx="15">
                  <c:v>1.2485799807753699</c:v>
                </c:pt>
                <c:pt idx="16">
                  <c:v>1.23835437663368</c:v>
                </c:pt>
                <c:pt idx="17">
                  <c:v>1.23049652375929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22F-4D32-87B1-010301A39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2570592"/>
        <c:axId val="1532548880"/>
      </c:scatterChart>
      <c:valAx>
        <c:axId val="1532570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548880"/>
        <c:crosses val="autoZero"/>
        <c:crossBetween val="midCat"/>
      </c:valAx>
      <c:valAx>
        <c:axId val="153254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TSFC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570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 Efficiency vs. (pressure) Compression</a:t>
            </a:r>
            <a:r>
              <a:rPr lang="en-US" baseline="0" dirty="0"/>
              <a:t> Ratio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M=1.0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'C'!$CN$2:$CN$19</c:f>
              <c:numCache>
                <c:formatCode>General</c:formatCode>
                <c:ptCount val="18"/>
                <c:pt idx="0">
                  <c:v>0.598537687724914</c:v>
                </c:pt>
                <c:pt idx="1">
                  <c:v>0.45815068474560999</c:v>
                </c:pt>
                <c:pt idx="2">
                  <c:v>0.42126493603378601</c:v>
                </c:pt>
                <c:pt idx="3">
                  <c:v>0.40329336699673901</c:v>
                </c:pt>
                <c:pt idx="4">
                  <c:v>0.39250587063070502</c:v>
                </c:pt>
                <c:pt idx="5">
                  <c:v>0.385295832666118</c:v>
                </c:pt>
                <c:pt idx="6">
                  <c:v>0.38015242440585201</c:v>
                </c:pt>
                <c:pt idx="7">
                  <c:v>0.37632166881316997</c:v>
                </c:pt>
                <c:pt idx="8">
                  <c:v>0.37338165894682301</c:v>
                </c:pt>
                <c:pt idx="9">
                  <c:v>0.37107633063644602</c:v>
                </c:pt>
                <c:pt idx="10">
                  <c:v>0.36479253071055601</c:v>
                </c:pt>
                <c:pt idx="11">
                  <c:v>0.362612867814115</c:v>
                </c:pt>
                <c:pt idx="12">
                  <c:v>0.36215853958449801</c:v>
                </c:pt>
                <c:pt idx="13">
                  <c:v>0.36259160341372998</c:v>
                </c:pt>
                <c:pt idx="14">
                  <c:v>0.36353871259802001</c:v>
                </c:pt>
                <c:pt idx="15">
                  <c:v>0.36480821215889597</c:v>
                </c:pt>
                <c:pt idx="16">
                  <c:v>0.36629188059161999</c:v>
                </c:pt>
                <c:pt idx="17">
                  <c:v>0.36792428080102502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842-4A34-A503-7F4F041D8859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'C'!$CN$20:$CN$37</c:f>
              <c:numCache>
                <c:formatCode>General</c:formatCode>
                <c:ptCount val="18"/>
                <c:pt idx="0">
                  <c:v>0.60738083717597702</c:v>
                </c:pt>
                <c:pt idx="1">
                  <c:v>0.54139805192143997</c:v>
                </c:pt>
                <c:pt idx="2">
                  <c:v>0.51911802047975197</c:v>
                </c:pt>
                <c:pt idx="3">
                  <c:v>0.50779308253903299</c:v>
                </c:pt>
                <c:pt idx="4">
                  <c:v>0.50104733753302499</c:v>
                </c:pt>
                <c:pt idx="5">
                  <c:v>0.49669190326791501</c:v>
                </c:pt>
                <c:pt idx="6">
                  <c:v>0.49375455890725201</c:v>
                </c:pt>
                <c:pt idx="7">
                  <c:v>0.49173214729095399</c:v>
                </c:pt>
                <c:pt idx="8">
                  <c:v>0.49033617584209199</c:v>
                </c:pt>
                <c:pt idx="9">
                  <c:v>0.48938856438446598</c:v>
                </c:pt>
                <c:pt idx="10">
                  <c:v>0.48835138213892498</c:v>
                </c:pt>
                <c:pt idx="11">
                  <c:v>0.49016902731338602</c:v>
                </c:pt>
                <c:pt idx="12">
                  <c:v>0.49313898278172702</c:v>
                </c:pt>
                <c:pt idx="13">
                  <c:v>0.49667173597002301</c:v>
                </c:pt>
                <c:pt idx="14">
                  <c:v>0.50051312647193502</c:v>
                </c:pt>
                <c:pt idx="15">
                  <c:v>0.50453848637754595</c:v>
                </c:pt>
                <c:pt idx="16">
                  <c:v>0.50868144753376998</c:v>
                </c:pt>
                <c:pt idx="17">
                  <c:v>0.51290480193981103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842-4A34-A503-7F4F041D8859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'C'!$CN$38:$CN$55</c:f>
              <c:numCache>
                <c:formatCode>General</c:formatCode>
                <c:ptCount val="18"/>
                <c:pt idx="0">
                  <c:v>0.62873920969362695</c:v>
                </c:pt>
                <c:pt idx="1">
                  <c:v>0.58356836386120203</c:v>
                </c:pt>
                <c:pt idx="2">
                  <c:v>0.56792036584302297</c:v>
                </c:pt>
                <c:pt idx="3">
                  <c:v>0.56025918766719696</c:v>
                </c:pt>
                <c:pt idx="4">
                  <c:v>0.55601446820175005</c:v>
                </c:pt>
                <c:pt idx="5">
                  <c:v>0.55356723196382895</c:v>
                </c:pt>
                <c:pt idx="6">
                  <c:v>0.55218721763087297</c:v>
                </c:pt>
                <c:pt idx="7">
                  <c:v>0.55149347933836401</c:v>
                </c:pt>
                <c:pt idx="8">
                  <c:v>0.55126680569017705</c:v>
                </c:pt>
                <c:pt idx="9">
                  <c:v>0.55137177569798601</c:v>
                </c:pt>
                <c:pt idx="10">
                  <c:v>0.55457896551981201</c:v>
                </c:pt>
                <c:pt idx="11">
                  <c:v>0.55977355851364696</c:v>
                </c:pt>
                <c:pt idx="12">
                  <c:v>0.56571186686375396</c:v>
                </c:pt>
                <c:pt idx="13">
                  <c:v>0.57198642640089903</c:v>
                </c:pt>
                <c:pt idx="14">
                  <c:v>0.57843490380264195</c:v>
                </c:pt>
                <c:pt idx="15">
                  <c:v>0.58498632818373897</c:v>
                </c:pt>
                <c:pt idx="16">
                  <c:v>0.59160916339608705</c:v>
                </c:pt>
                <c:pt idx="17">
                  <c:v>0.59829066495140404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842-4A34-A503-7F4F041D8859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'C'!$CN$56:$CN$73</c:f>
              <c:numCache>
                <c:formatCode>General</c:formatCode>
                <c:ptCount val="18"/>
                <c:pt idx="0">
                  <c:v>0.64556693691729194</c:v>
                </c:pt>
                <c:pt idx="1">
                  <c:v>0.61031144331729803</c:v>
                </c:pt>
                <c:pt idx="2">
                  <c:v>0.59841328222461498</c:v>
                </c:pt>
                <c:pt idx="3">
                  <c:v>0.59300345364241602</c:v>
                </c:pt>
                <c:pt idx="4">
                  <c:v>0.59038031300843197</c:v>
                </c:pt>
                <c:pt idx="5">
                  <c:v>0.58921872428762101</c:v>
                </c:pt>
                <c:pt idx="6">
                  <c:v>0.58891902796086704</c:v>
                </c:pt>
                <c:pt idx="7">
                  <c:v>0.58916853755258203</c:v>
                </c:pt>
                <c:pt idx="8">
                  <c:v>0.58978780189742097</c:v>
                </c:pt>
                <c:pt idx="9">
                  <c:v>0.59066643615527303</c:v>
                </c:pt>
                <c:pt idx="10">
                  <c:v>0.59710032350431697</c:v>
                </c:pt>
                <c:pt idx="11">
                  <c:v>0.60497092665407903</c:v>
                </c:pt>
                <c:pt idx="12">
                  <c:v>0.61333225477797104</c:v>
                </c:pt>
                <c:pt idx="13">
                  <c:v>0.62190040054330398</c:v>
                </c:pt>
                <c:pt idx="14">
                  <c:v>0.63057800047977097</c:v>
                </c:pt>
                <c:pt idx="15">
                  <c:v>0.63933389978689403</c:v>
                </c:pt>
                <c:pt idx="16">
                  <c:v>0.64816390998834605</c:v>
                </c:pt>
                <c:pt idx="17">
                  <c:v>0.65707588590254995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842-4A34-A503-7F4F041D8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2442896"/>
        <c:axId val="1526834928"/>
      </c:scatterChart>
      <c:valAx>
        <c:axId val="1532442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834928"/>
        <c:crosses val="autoZero"/>
        <c:crossBetween val="midCat"/>
      </c:valAx>
      <c:valAx>
        <c:axId val="1526834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eta_p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4428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Thermal Efficiency vs. (pressure) Compression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M=1.0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'C'!$Y$2:$Y$19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'C'!$CM$2:$CM$19</c:f>
              <c:numCache>
                <c:formatCode>General</c:formatCode>
                <c:ptCount val="18"/>
                <c:pt idx="0">
                  <c:v>0.102673395316035</c:v>
                </c:pt>
                <c:pt idx="1">
                  <c:v>0.233024178175638</c:v>
                </c:pt>
                <c:pt idx="2">
                  <c:v>0.29844397774148501</c:v>
                </c:pt>
                <c:pt idx="3">
                  <c:v>0.340452770223167</c:v>
                </c:pt>
                <c:pt idx="4">
                  <c:v>0.37065876226222999</c:v>
                </c:pt>
                <c:pt idx="5">
                  <c:v>0.39385630889372802</c:v>
                </c:pt>
                <c:pt idx="6">
                  <c:v>0.41245918048534203</c:v>
                </c:pt>
                <c:pt idx="7">
                  <c:v>0.42784166814492802</c:v>
                </c:pt>
                <c:pt idx="8">
                  <c:v>0.44085532698582403</c:v>
                </c:pt>
                <c:pt idx="9">
                  <c:v>0.45206159086186598</c:v>
                </c:pt>
                <c:pt idx="10">
                  <c:v>0.49142144640840602</c:v>
                </c:pt>
                <c:pt idx="11">
                  <c:v>0.51576169583582099</c:v>
                </c:pt>
                <c:pt idx="12">
                  <c:v>0.532581919240116</c:v>
                </c:pt>
                <c:pt idx="13">
                  <c:v>0.54496080657231105</c:v>
                </c:pt>
                <c:pt idx="14">
                  <c:v>0.55443996347103797</c:v>
                </c:pt>
                <c:pt idx="15">
                  <c:v>0.56189269018124799</c:v>
                </c:pt>
                <c:pt idx="16">
                  <c:v>0.56785751704910903</c:v>
                </c:pt>
                <c:pt idx="17">
                  <c:v>0.57268784929164196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967-40DE-BDED-F769B715CFC8}"/>
            </c:ext>
          </c:extLst>
        </c:ser>
        <c:ser>
          <c:idx val="1"/>
          <c:order val="1"/>
          <c:tx>
            <c:v>M=1.5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'C'!$Y$20:$Y$37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'C'!$CM$20:$CM$37</c:f>
              <c:numCache>
                <c:formatCode>General</c:formatCode>
                <c:ptCount val="18"/>
                <c:pt idx="0">
                  <c:v>0.22549376987130401</c:v>
                </c:pt>
                <c:pt idx="1">
                  <c:v>0.334928612364293</c:v>
                </c:pt>
                <c:pt idx="2">
                  <c:v>0.38944417517157098</c:v>
                </c:pt>
                <c:pt idx="3">
                  <c:v>0.42420746848213298</c:v>
                </c:pt>
                <c:pt idx="4">
                  <c:v>0.44903222485788802</c:v>
                </c:pt>
                <c:pt idx="5">
                  <c:v>0.46796554910429</c:v>
                </c:pt>
                <c:pt idx="6">
                  <c:v>0.48304229201211701</c:v>
                </c:pt>
                <c:pt idx="7">
                  <c:v>0.49541959670661501</c:v>
                </c:pt>
                <c:pt idx="8">
                  <c:v>0.50581365301974102</c:v>
                </c:pt>
                <c:pt idx="9">
                  <c:v>0.51469614147987797</c:v>
                </c:pt>
                <c:pt idx="10">
                  <c:v>0.54519083311082195</c:v>
                </c:pt>
                <c:pt idx="11">
                  <c:v>0.56317161648704706</c:v>
                </c:pt>
                <c:pt idx="12">
                  <c:v>0.57489406861208503</c:v>
                </c:pt>
                <c:pt idx="13">
                  <c:v>0.58291487692093102</c:v>
                </c:pt>
                <c:pt idx="14">
                  <c:v>0.58850876013103604</c:v>
                </c:pt>
                <c:pt idx="15">
                  <c:v>0.592394593611133</c:v>
                </c:pt>
                <c:pt idx="16">
                  <c:v>0.59501349955587202</c:v>
                </c:pt>
                <c:pt idx="17">
                  <c:v>0.59665333543991494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967-40DE-BDED-F769B715CFC8}"/>
            </c:ext>
          </c:extLst>
        </c:ser>
        <c:ser>
          <c:idx val="2"/>
          <c:order val="2"/>
          <c:tx>
            <c:v>M=1.8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'C'!$Y$38:$Y$55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'C'!$CM$38:$CM$55</c:f>
              <c:numCache>
                <c:formatCode>General</c:formatCode>
                <c:ptCount val="18"/>
                <c:pt idx="0">
                  <c:v>0.29506052297958302</c:v>
                </c:pt>
                <c:pt idx="1">
                  <c:v>0.39217834043880401</c:v>
                </c:pt>
                <c:pt idx="2">
                  <c:v>0.44018465929318701</c:v>
                </c:pt>
                <c:pt idx="3">
                  <c:v>0.47056558711118701</c:v>
                </c:pt>
                <c:pt idx="4">
                  <c:v>0.492093017792402</c:v>
                </c:pt>
                <c:pt idx="5">
                  <c:v>0.50837948925213605</c:v>
                </c:pt>
                <c:pt idx="6">
                  <c:v>0.52123916100159096</c:v>
                </c:pt>
                <c:pt idx="7">
                  <c:v>0.53170252970465204</c:v>
                </c:pt>
                <c:pt idx="8">
                  <c:v>0.54040673307921006</c:v>
                </c:pt>
                <c:pt idx="9">
                  <c:v>0.54777096988880403</c:v>
                </c:pt>
                <c:pt idx="10">
                  <c:v>0.57226180777373103</c:v>
                </c:pt>
                <c:pt idx="11">
                  <c:v>0.58565921688618205</c:v>
                </c:pt>
                <c:pt idx="12">
                  <c:v>0.59348308968896601</c:v>
                </c:pt>
                <c:pt idx="13">
                  <c:v>0.59797781000833605</c:v>
                </c:pt>
                <c:pt idx="14">
                  <c:v>0.60025558942316803</c:v>
                </c:pt>
                <c:pt idx="15">
                  <c:v>0.60093875985842404</c:v>
                </c:pt>
                <c:pt idx="16">
                  <c:v>0.60040518802754195</c:v>
                </c:pt>
                <c:pt idx="17">
                  <c:v>0.59889788884264805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967-40DE-BDED-F769B715CFC8}"/>
            </c:ext>
          </c:extLst>
        </c:ser>
        <c:ser>
          <c:idx val="3"/>
          <c:order val="3"/>
          <c:tx>
            <c:v>M=2.0</c:v>
          </c:tx>
          <c:spPr>
            <a:ln w="95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'C'!$Y$56:$Y$73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15</c:v>
                </c:pt>
                <c:pt idx="11">
                  <c:v>20</c:v>
                </c:pt>
                <c:pt idx="12">
                  <c:v>25</c:v>
                </c:pt>
                <c:pt idx="13">
                  <c:v>30</c:v>
                </c:pt>
                <c:pt idx="14">
                  <c:v>35</c:v>
                </c:pt>
                <c:pt idx="15">
                  <c:v>40</c:v>
                </c:pt>
                <c:pt idx="16">
                  <c:v>45</c:v>
                </c:pt>
                <c:pt idx="17">
                  <c:v>50</c:v>
                </c:pt>
              </c:numCache>
            </c:numRef>
          </c:xVal>
          <c:yVal>
            <c:numRef>
              <c:f>'C'!$CM$56:$CM$73</c:f>
              <c:numCache>
                <c:formatCode>General</c:formatCode>
                <c:ptCount val="18"/>
                <c:pt idx="0">
                  <c:v>0.33780849340777602</c:v>
                </c:pt>
                <c:pt idx="1">
                  <c:v>0.42708998277286098</c:v>
                </c:pt>
                <c:pt idx="2">
                  <c:v>0.47089846152628301</c:v>
                </c:pt>
                <c:pt idx="3">
                  <c:v>0.49841557335655301</c:v>
                </c:pt>
                <c:pt idx="4">
                  <c:v>0.51775982341626003</c:v>
                </c:pt>
                <c:pt idx="5">
                  <c:v>0.53227081771722695</c:v>
                </c:pt>
                <c:pt idx="6">
                  <c:v>0.54362392718344499</c:v>
                </c:pt>
                <c:pt idx="7">
                  <c:v>0.55276990215759403</c:v>
                </c:pt>
                <c:pt idx="8">
                  <c:v>0.56029603999658695</c:v>
                </c:pt>
                <c:pt idx="9">
                  <c:v>0.56658840756762396</c:v>
                </c:pt>
                <c:pt idx="10">
                  <c:v>0.58668842455721604</c:v>
                </c:pt>
                <c:pt idx="11">
                  <c:v>0.596530071145142</c:v>
                </c:pt>
                <c:pt idx="12">
                  <c:v>0.60116049317178499</c:v>
                </c:pt>
                <c:pt idx="13">
                  <c:v>0.60261830071098699</c:v>
                </c:pt>
                <c:pt idx="14">
                  <c:v>0.60190397079762603</c:v>
                </c:pt>
                <c:pt idx="15">
                  <c:v>0.59956896155288997</c:v>
                </c:pt>
                <c:pt idx="16">
                  <c:v>0.59594027848450304</c:v>
                </c:pt>
                <c:pt idx="17">
                  <c:v>0.59122049077838001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967-40DE-BDED-F769B715CF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6852880"/>
        <c:axId val="1457345632"/>
      </c:scatterChart>
      <c:valAx>
        <c:axId val="152685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pi_c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7345632"/>
        <c:crosses val="autoZero"/>
        <c:crossBetween val="midCat"/>
      </c:valAx>
      <c:valAx>
        <c:axId val="145734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eta_t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6852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15T11:17:18.018" idx="2">
    <p:pos x="6140" y="2557"/>
    <p:text>You might want to showcase more of the features you added here!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73F31-5D2F-224D-9645-FA1599AA9648}" type="datetimeFigureOut">
              <a:rPr lang="en-US" smtClean="0"/>
              <a:t>11/15/2016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A2E3-4C5E-3440-9E0C-A5EA5165B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00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7" y="1298448"/>
            <a:ext cx="8021143" cy="3255264"/>
          </a:xfrm>
        </p:spPr>
        <p:txBody>
          <a:bodyPr>
            <a:normAutofit/>
          </a:bodyPr>
          <a:lstStyle/>
          <a:p>
            <a:r>
              <a:rPr lang="en-US" sz="4400" dirty="0"/>
              <a:t>Modeling &amp; Simulation of a </a:t>
            </a:r>
            <a:br>
              <a:rPr lang="en-US" sz="4400" dirty="0"/>
            </a:br>
            <a:r>
              <a:rPr lang="en-US" sz="4400" dirty="0"/>
              <a:t>Turbojet Engine for Future Commercial Supersonic Transport Utilizing the </a:t>
            </a:r>
            <a:br>
              <a:rPr lang="en-US" sz="4400" dirty="0"/>
            </a:br>
            <a:r>
              <a:rPr lang="en-US" sz="4400" dirty="0"/>
              <a:t>DEVS-Suite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Lucio Ortiz and Robert </a:t>
            </a:r>
            <a:r>
              <a:rPr lang="en-US" dirty="0" err="1"/>
              <a:t>Blazewicz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3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Systems Problems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464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44151131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87349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84818665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16917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Systems Problems</a:t>
                      </a:r>
                      <a:endParaRPr lang="en-US" sz="11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Does source of the data exist?  </a:t>
                      </a:r>
                      <a:endParaRPr lang="en-US" sz="11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What are we trying to learn about it?</a:t>
                      </a:r>
                      <a:endParaRPr lang="en-US" sz="11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Which level transition is involved?</a:t>
                      </a:r>
                      <a:endParaRPr lang="en-US" sz="11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Turbojet Simulation</a:t>
                      </a:r>
                      <a:endParaRPr lang="en-US" sz="11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079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Systems Analysis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system being analyzed may exist or may be planned.  In either case we are trying to understand its behavioral characteristics.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Moving from higher to lower levels, e.g., using generative information to generate the data in a data system.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Tubojet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engines for supersonic flight exist, utilized in military applications.  The first step is to attempt a recreation of these engine characteristics and operations under supersonic flight conditions to observe an initial capability baseline.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1314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Systems Inference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system exists.  We are trying to infer how it works from observations of its behavior.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Moving from lower to higher levels, e.g., having data, finding a means to generate it.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We will next try to understand what affects the behaviors of fuel consumption and thrust output during various supersonic flight regimes by adjusting factor (variables) in our model.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099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Systems Design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The system being designed does not yet exist in the form that is being contemplated.  We are trying to come up with a good design for it.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Moving from lower to higher levels, e.g., having a means to generate observed data, synthesizing it with components taken off the shelf.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Finally, our model will provide insight as to the turbojet engine enhancements that may provide for efficient, low-fuel use, commercial supersonic transport aircraft.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8900" marR="889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88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22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Model and Experiment Designs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6259429" y="868680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Simulation Theory</a:t>
            </a:r>
            <a:endParaRPr lang="en-US" sz="2400" kern="1200" dirty="0"/>
          </a:p>
        </p:txBody>
      </p:sp>
      <p:sp>
        <p:nvSpPr>
          <p:cNvPr id="9" name="Freeform: Shape 8"/>
          <p:cNvSpPr/>
          <p:nvPr/>
        </p:nvSpPr>
        <p:spPr>
          <a:xfrm>
            <a:off x="8281032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Experimental Framework Design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4449859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Model Design</a:t>
            </a:r>
          </a:p>
        </p:txBody>
      </p:sp>
      <p:sp>
        <p:nvSpPr>
          <p:cNvPr id="12" name="Freeform: Shape 11"/>
          <p:cNvSpPr/>
          <p:nvPr/>
        </p:nvSpPr>
        <p:spPr>
          <a:xfrm rot="18000000">
            <a:off x="6202671" y="2372410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4" name="Freeform: Shape 13"/>
          <p:cNvSpPr/>
          <p:nvPr/>
        </p:nvSpPr>
        <p:spPr>
          <a:xfrm rot="3600000" flipV="1">
            <a:off x="7893324" y="2372411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5" name="Freeform: Shape 14"/>
          <p:cNvSpPr/>
          <p:nvPr/>
        </p:nvSpPr>
        <p:spPr>
          <a:xfrm rot="18000000">
            <a:off x="8045724" y="4645157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6" name="Freeform: Shape 15"/>
          <p:cNvSpPr/>
          <p:nvPr/>
        </p:nvSpPr>
        <p:spPr>
          <a:xfrm rot="3600000" flipV="1">
            <a:off x="6202672" y="4639803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7" name="Freeform: Shape 16"/>
          <p:cNvSpPr/>
          <p:nvPr/>
        </p:nvSpPr>
        <p:spPr>
          <a:xfrm>
            <a:off x="6259429" y="5219158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Simulate Experiments</a:t>
            </a:r>
          </a:p>
        </p:txBody>
      </p:sp>
    </p:spTree>
    <p:extLst>
      <p:ext uri="{BB962C8B-B14F-4D97-AF65-F5344CB8AC3E}">
        <p14:creationId xmlns:p14="http://schemas.microsoft.com/office/powerpoint/2010/main" val="165004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Model and Experiment Designs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: Shape 6"/>
          <p:cNvSpPr/>
          <p:nvPr/>
        </p:nvSpPr>
        <p:spPr>
          <a:xfrm>
            <a:off x="6259429" y="868680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Simulation Theory</a:t>
            </a:r>
            <a:endParaRPr lang="en-US" sz="2400" kern="1200" dirty="0"/>
          </a:p>
        </p:txBody>
      </p:sp>
      <p:sp>
        <p:nvSpPr>
          <p:cNvPr id="9" name="Freeform: Shape 8"/>
          <p:cNvSpPr/>
          <p:nvPr/>
        </p:nvSpPr>
        <p:spPr>
          <a:xfrm>
            <a:off x="8281032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Experimental Framework Design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4449859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  <a:ln w="57150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Model Design</a:t>
            </a:r>
          </a:p>
        </p:txBody>
      </p:sp>
      <p:sp>
        <p:nvSpPr>
          <p:cNvPr id="12" name="Freeform: Shape 11"/>
          <p:cNvSpPr/>
          <p:nvPr/>
        </p:nvSpPr>
        <p:spPr>
          <a:xfrm rot="18000000">
            <a:off x="6202671" y="2372410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4" name="Freeform: Shape 13"/>
          <p:cNvSpPr/>
          <p:nvPr/>
        </p:nvSpPr>
        <p:spPr>
          <a:xfrm rot="3600000" flipV="1">
            <a:off x="7893324" y="2372411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5" name="Freeform: Shape 14"/>
          <p:cNvSpPr/>
          <p:nvPr/>
        </p:nvSpPr>
        <p:spPr>
          <a:xfrm rot="18000000">
            <a:off x="8045724" y="4645157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6" name="Freeform: Shape 15"/>
          <p:cNvSpPr/>
          <p:nvPr/>
        </p:nvSpPr>
        <p:spPr>
          <a:xfrm rot="3600000" flipV="1">
            <a:off x="6202672" y="4639803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7" name="Freeform: Shape 16"/>
          <p:cNvSpPr/>
          <p:nvPr/>
        </p:nvSpPr>
        <p:spPr>
          <a:xfrm>
            <a:off x="6259429" y="5219158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Simulate Experiments</a:t>
            </a:r>
          </a:p>
        </p:txBody>
      </p:sp>
    </p:spTree>
    <p:extLst>
      <p:ext uri="{BB962C8B-B14F-4D97-AF65-F5344CB8AC3E}">
        <p14:creationId xmlns:p14="http://schemas.microsoft.com/office/powerpoint/2010/main" val="206950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3614" y="868679"/>
            <a:ext cx="8059118" cy="5292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Considering Abstraction Levels</a:t>
            </a:r>
            <a:endParaRPr lang="en-US" dirty="0"/>
          </a:p>
          <a:p>
            <a:pPr marL="0" indent="0">
              <a:buNone/>
            </a:pPr>
            <a:r>
              <a:rPr lang="en-US" sz="2800" u="sng" dirty="0"/>
              <a:t>Initial Strategy for the Design of Turbojet Model:</a:t>
            </a:r>
            <a:endParaRPr lang="en-US" sz="2400" dirty="0"/>
          </a:p>
          <a:p>
            <a:pPr lvl="0"/>
            <a:r>
              <a:rPr lang="en-US" sz="2800" dirty="0"/>
              <a:t>Design basic model for an “Ideal” Turbojet model.</a:t>
            </a:r>
          </a:p>
          <a:p>
            <a:pPr lvl="1"/>
            <a:r>
              <a:rPr lang="en-US" sz="2400" dirty="0"/>
              <a:t>3 System Components with communication framework</a:t>
            </a:r>
          </a:p>
          <a:p>
            <a:pPr lvl="0"/>
            <a:r>
              <a:rPr lang="en-US" sz="2800" dirty="0"/>
              <a:t>Enhance basic design to include more components.</a:t>
            </a:r>
          </a:p>
          <a:p>
            <a:pPr lvl="0"/>
            <a:r>
              <a:rPr lang="en-US" sz="2800" dirty="0"/>
              <a:t>Further design to incorporate “Real” Turbojet conditions.</a:t>
            </a:r>
          </a:p>
          <a:p>
            <a:pPr lvl="1"/>
            <a:r>
              <a:rPr lang="en-US" sz="2400" dirty="0"/>
              <a:t>Isentropic Model, Basic.</a:t>
            </a:r>
          </a:p>
          <a:p>
            <a:pPr lvl="1"/>
            <a:r>
              <a:rPr lang="en-US" sz="2400" dirty="0"/>
              <a:t>Isentropic Model, Complex.</a:t>
            </a:r>
          </a:p>
          <a:p>
            <a:pPr lvl="1"/>
            <a:r>
              <a:rPr lang="en-US" sz="2400" dirty="0" err="1"/>
              <a:t>Polytropic</a:t>
            </a:r>
            <a:r>
              <a:rPr lang="en-US" sz="2400" dirty="0"/>
              <a:t> Model, Advanced and Enhanced.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6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System Components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371" y="3059370"/>
            <a:ext cx="7269480" cy="236601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92505" y="1143000"/>
            <a:ext cx="5655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Turbojet Equations – </a:t>
            </a:r>
          </a:p>
          <a:p>
            <a:endParaRPr lang="en-US" dirty="0"/>
          </a:p>
          <a:p>
            <a:r>
              <a:rPr lang="en-US" dirty="0"/>
              <a:t>(Inputs/Outputs &amp; Functions to be Considered for DEVS Framework)</a:t>
            </a:r>
            <a:r>
              <a:rPr lang="en-US" b="1" dirty="0"/>
              <a:t>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70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Diffuser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9690" y="465225"/>
            <a:ext cx="6667500" cy="6057901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4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Model and Experiment Designs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6259429" y="868680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Simulation Theory</a:t>
            </a:r>
            <a:endParaRPr lang="en-US" sz="2400" kern="1200" dirty="0"/>
          </a:p>
        </p:txBody>
      </p:sp>
      <p:sp>
        <p:nvSpPr>
          <p:cNvPr id="9" name="Freeform: Shape 8"/>
          <p:cNvSpPr/>
          <p:nvPr/>
        </p:nvSpPr>
        <p:spPr>
          <a:xfrm>
            <a:off x="8281032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  <a:ln w="57150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kern="12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Experimental Framework Design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4449859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Model Design</a:t>
            </a:r>
          </a:p>
        </p:txBody>
      </p:sp>
      <p:sp>
        <p:nvSpPr>
          <p:cNvPr id="12" name="Freeform: Shape 11"/>
          <p:cNvSpPr/>
          <p:nvPr/>
        </p:nvSpPr>
        <p:spPr>
          <a:xfrm rot="18000000">
            <a:off x="6202671" y="2372410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4" name="Freeform: Shape 13"/>
          <p:cNvSpPr/>
          <p:nvPr/>
        </p:nvSpPr>
        <p:spPr>
          <a:xfrm rot="3600000" flipV="1">
            <a:off x="7893324" y="2372411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5" name="Freeform: Shape 14"/>
          <p:cNvSpPr/>
          <p:nvPr/>
        </p:nvSpPr>
        <p:spPr>
          <a:xfrm rot="18000000">
            <a:off x="8045724" y="4645157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6" name="Freeform: Shape 15"/>
          <p:cNvSpPr/>
          <p:nvPr/>
        </p:nvSpPr>
        <p:spPr>
          <a:xfrm rot="3600000" flipV="1">
            <a:off x="6202672" y="4639803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7" name="Freeform: Shape 16"/>
          <p:cNvSpPr/>
          <p:nvPr/>
        </p:nvSpPr>
        <p:spPr>
          <a:xfrm>
            <a:off x="6259429" y="5219158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Simulate Experiments</a:t>
            </a:r>
          </a:p>
        </p:txBody>
      </p:sp>
    </p:spTree>
    <p:extLst>
      <p:ext uri="{BB962C8B-B14F-4D97-AF65-F5344CB8AC3E}">
        <p14:creationId xmlns:p14="http://schemas.microsoft.com/office/powerpoint/2010/main" val="754116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a</a:t>
            </a:r>
            <a:br>
              <a:rPr lang="en-US" dirty="0"/>
            </a:br>
            <a:r>
              <a:rPr lang="en-US" dirty="0"/>
              <a:t>DEVS Support Infrastructure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sp>
        <p:nvSpPr>
          <p:cNvPr id="7" name="Frame 6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  <a:endCxn id="6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stCxn id="6" idx="3"/>
            <a:endCxn id="13" idx="2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cxnSp>
        <p:nvCxnSpPr>
          <p:cNvPr id="16" name="Curved Connector 15"/>
          <p:cNvCxnSpPr>
            <a:stCxn id="13" idx="3"/>
            <a:endCxn id="15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56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a</a:t>
            </a:r>
            <a:br>
              <a:rPr lang="en-US" dirty="0"/>
            </a:br>
            <a:r>
              <a:rPr lang="en-US" dirty="0"/>
              <a:t>DEVS Support Infrastructure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sp>
        <p:nvSpPr>
          <p:cNvPr id="7" name="Frame 6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  <a:endCxn id="6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stCxn id="6" idx="3"/>
            <a:endCxn id="13" idx="2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cxnSp>
        <p:nvCxnSpPr>
          <p:cNvPr id="16" name="Curved Connector 15"/>
          <p:cNvCxnSpPr>
            <a:stCxn id="13" idx="3"/>
            <a:endCxn id="15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3287683"/>
            <a:ext cx="5374195" cy="1337257"/>
          </a:xfrm>
          <a:prstGeom prst="rect">
            <a:avLst/>
          </a:prstGeom>
        </p:spPr>
      </p:pic>
      <p:sp>
        <p:nvSpPr>
          <p:cNvPr id="33" name="Frame 32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Curved Connector 35"/>
          <p:cNvCxnSpPr>
            <a:stCxn id="9" idx="2"/>
            <a:endCxn id="32" idx="1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32" idx="3"/>
            <a:endCxn id="13" idx="2"/>
          </p:cNvCxnSpPr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259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a</a:t>
            </a:r>
            <a:br>
              <a:rPr lang="en-US" dirty="0"/>
            </a:br>
            <a:r>
              <a:rPr lang="en-US" dirty="0"/>
              <a:t>DEVS Support Infrastructure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sp>
        <p:nvSpPr>
          <p:cNvPr id="7" name="Frame 6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  <a:endCxn id="6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stCxn id="6" idx="3"/>
            <a:endCxn id="13" idx="2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cxnSp>
        <p:nvCxnSpPr>
          <p:cNvPr id="16" name="Curved Connector 15"/>
          <p:cNvCxnSpPr>
            <a:stCxn id="13" idx="3"/>
            <a:endCxn id="15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3287683"/>
            <a:ext cx="5374195" cy="1337257"/>
          </a:xfrm>
          <a:prstGeom prst="rect">
            <a:avLst/>
          </a:prstGeom>
        </p:spPr>
      </p:pic>
      <p:sp>
        <p:nvSpPr>
          <p:cNvPr id="33" name="Frame 32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5051490"/>
            <a:ext cx="5374195" cy="1337257"/>
          </a:xfrm>
          <a:prstGeom prst="rect">
            <a:avLst/>
          </a:prstGeom>
        </p:spPr>
      </p:pic>
      <p:sp>
        <p:nvSpPr>
          <p:cNvPr id="35" name="Frame 34"/>
          <p:cNvSpPr/>
          <p:nvPr/>
        </p:nvSpPr>
        <p:spPr>
          <a:xfrm>
            <a:off x="4912809" y="4706683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Curved Connector 35"/>
          <p:cNvCxnSpPr>
            <a:stCxn id="9" idx="2"/>
            <a:endCxn id="32" idx="1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9" idx="2"/>
            <a:endCxn id="34" idx="1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32" idx="3"/>
            <a:endCxn id="13" idx="2"/>
          </p:cNvCxnSpPr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34" idx="3"/>
            <a:endCxn id="13" idx="2"/>
          </p:cNvCxnSpPr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45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Supersonic Travel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155" y="863600"/>
            <a:ext cx="6828366" cy="5121275"/>
          </a:xfrm>
        </p:spPr>
      </p:pic>
      <p:sp>
        <p:nvSpPr>
          <p:cNvPr id="5" name="TextBox 4"/>
          <p:cNvSpPr txBox="1"/>
          <p:nvPr/>
        </p:nvSpPr>
        <p:spPr>
          <a:xfrm>
            <a:off x="7726017" y="6162261"/>
            <a:ext cx="321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Image Courtesy of NASA</a:t>
            </a:r>
          </a:p>
        </p:txBody>
      </p:sp>
    </p:spTree>
    <p:extLst>
      <p:ext uri="{BB962C8B-B14F-4D97-AF65-F5344CB8AC3E}">
        <p14:creationId xmlns:p14="http://schemas.microsoft.com/office/powerpoint/2010/main" val="3326516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pic>
        <p:nvPicPr>
          <p:cNvPr id="3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3287683"/>
            <a:ext cx="5374195" cy="1337257"/>
          </a:xfrm>
          <a:prstGeom prst="rect">
            <a:avLst/>
          </a:prstGeom>
        </p:spPr>
      </p:pic>
      <p:pic>
        <p:nvPicPr>
          <p:cNvPr id="3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5051490"/>
            <a:ext cx="5374195" cy="13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Front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generator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Load a design experiment</a:t>
            </a:r>
          </a:p>
          <a:p>
            <a:r>
              <a:rPr lang="en-US" dirty="0"/>
              <a:t>Execute the experiment’s design for each of the models.</a:t>
            </a:r>
          </a:p>
          <a:p>
            <a:r>
              <a:rPr lang="en-US" dirty="0"/>
              <a:t>Manage starting each experimental run with the appropriate design factors.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  <a:endCxn id="27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7" idx="3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27" name="Frame 26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4912809" y="4706683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</p:spTree>
    <p:extLst>
      <p:ext uri="{BB962C8B-B14F-4D97-AF65-F5344CB8AC3E}">
        <p14:creationId xmlns:p14="http://schemas.microsoft.com/office/powerpoint/2010/main" val="503399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Front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generator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Load a design experiment</a:t>
            </a:r>
          </a:p>
          <a:p>
            <a:r>
              <a:rPr lang="en-US" dirty="0"/>
              <a:t>Execute the experiment’s design for each of the models.</a:t>
            </a:r>
          </a:p>
          <a:p>
            <a:r>
              <a:rPr lang="en-US" dirty="0"/>
              <a:t>Manage starting each experimental run with the appropriate design factors.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3"/>
            <a:ext cx="5087566" cy="54954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351" y="1527149"/>
            <a:ext cx="4572047" cy="49352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One design experiment for all models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Multiple factors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Each factor may have different number of levels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No fixed number of runs</a:t>
            </a:r>
          </a:p>
        </p:txBody>
      </p:sp>
    </p:spTree>
    <p:extLst>
      <p:ext uri="{BB962C8B-B14F-4D97-AF65-F5344CB8AC3E}">
        <p14:creationId xmlns:p14="http://schemas.microsoft.com/office/powerpoint/2010/main" val="204321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Front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generator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Load a design experiment</a:t>
            </a:r>
          </a:p>
          <a:p>
            <a:r>
              <a:rPr lang="en-US" dirty="0"/>
              <a:t>Execute the experiment’s design for each of the models.</a:t>
            </a:r>
          </a:p>
          <a:p>
            <a:r>
              <a:rPr lang="en-US" dirty="0"/>
              <a:t>Manage starting each experimental run with the appropriate design factors.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3"/>
            <a:ext cx="5087566" cy="54954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351" y="1527149"/>
            <a:ext cx="4572047" cy="4935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List of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factors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mr-IN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Compressor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Pressure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Ratio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variable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pi_c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Low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: 12.2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Med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: 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: 17.8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Afterburner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State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variable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afterburnerOn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753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Front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generator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Load a design experiment</a:t>
            </a:r>
          </a:p>
          <a:p>
            <a:r>
              <a:rPr lang="en-US" dirty="0"/>
              <a:t>Execute the experiment’s design for each of the models.</a:t>
            </a:r>
          </a:p>
          <a:p>
            <a:r>
              <a:rPr lang="en-US" dirty="0"/>
              <a:t>Manage starting each experimental run with the appropriate design factors.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3"/>
            <a:ext cx="5087566" cy="54954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6351" y="1527149"/>
            <a:ext cx="4572047" cy="4935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List of experiment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runs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Low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O-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Med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"+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-+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Low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O+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Med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"+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69758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pic>
        <p:nvPicPr>
          <p:cNvPr id="3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3287683"/>
            <a:ext cx="5374195" cy="1337257"/>
          </a:xfrm>
          <a:prstGeom prst="rect">
            <a:avLst/>
          </a:prstGeom>
        </p:spPr>
      </p:pic>
      <p:pic>
        <p:nvPicPr>
          <p:cNvPr id="3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5051490"/>
            <a:ext cx="5374195" cy="13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Back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accumulator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Has an experiment run completed?</a:t>
            </a:r>
          </a:p>
          <a:p>
            <a:r>
              <a:rPr lang="en-US" dirty="0"/>
              <a:t>A model can self-declare that a run is complete.</a:t>
            </a:r>
          </a:p>
          <a:p>
            <a:r>
              <a:rPr lang="en-US" dirty="0"/>
              <a:t>A model can self-declare that a run has terminated.</a:t>
            </a:r>
          </a:p>
          <a:p>
            <a:r>
              <a:rPr lang="en-US" dirty="0"/>
              <a:t>Optional user defined method to evaluate run completion state.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</a:t>
            </a:r>
          </a:p>
          <a:p>
            <a:pPr algn="ctr"/>
            <a:r>
              <a:rPr lang="en-US" b="1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  <a:endCxn id="27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7" idx="3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27" name="Frame 26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4912809" y="4706683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</p:spTree>
    <p:extLst>
      <p:ext uri="{BB962C8B-B14F-4D97-AF65-F5344CB8AC3E}">
        <p14:creationId xmlns:p14="http://schemas.microsoft.com/office/powerpoint/2010/main" val="705390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Back Porch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accumulator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Has an experiment run completed?</a:t>
            </a:r>
          </a:p>
          <a:p>
            <a:r>
              <a:rPr lang="en-US" dirty="0"/>
              <a:t>A model can self-declare that a run is complete.</a:t>
            </a:r>
          </a:p>
          <a:p>
            <a:r>
              <a:rPr lang="en-US" dirty="0"/>
              <a:t>A model can self-declare that a run has terminated.</a:t>
            </a:r>
          </a:p>
          <a:p>
            <a:r>
              <a:rPr lang="en-US" dirty="0"/>
              <a:t>Optional user defined method to evaluate run completion state.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</a:t>
            </a:r>
          </a:p>
          <a:p>
            <a:pPr algn="ctr"/>
            <a:r>
              <a:rPr lang="en-US" b="1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  <a:endCxn id="27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7" idx="3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27" name="Frame 26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4912809" y="4706683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162771" y="1471692"/>
            <a:ext cx="456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Model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Has the run completed?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Had the run terminated?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Call user method to calculate if the run has completed.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90476" y="3203514"/>
            <a:ext cx="456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Model 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Has the run completed?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Had the run terminated?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Call user method to calculate if the run has completed.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02358" y="4963811"/>
            <a:ext cx="45663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Model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Has the run completed?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Had the run terminated?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Call user method to calculate if the run has completed.</a:t>
            </a:r>
          </a:p>
        </p:txBody>
      </p:sp>
    </p:spTree>
    <p:extLst>
      <p:ext uri="{BB962C8B-B14F-4D97-AF65-F5344CB8AC3E}">
        <p14:creationId xmlns:p14="http://schemas.microsoft.com/office/powerpoint/2010/main" val="425468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494" y="1547611"/>
            <a:ext cx="5374195" cy="1337257"/>
          </a:xfrm>
        </p:spPr>
      </p:pic>
      <p:pic>
        <p:nvPicPr>
          <p:cNvPr id="38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3287683"/>
            <a:ext cx="5374195" cy="1337257"/>
          </a:xfrm>
          <a:prstGeom prst="rect">
            <a:avLst/>
          </a:prstGeom>
        </p:spPr>
      </p:pic>
      <p:pic>
        <p:nvPicPr>
          <p:cNvPr id="3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94" y="5051490"/>
            <a:ext cx="5374195" cy="13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Data Recorder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transducer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Export design experiment data for each run.</a:t>
            </a:r>
          </a:p>
          <a:p>
            <a:r>
              <a:rPr lang="en-US" dirty="0"/>
              <a:t>A model can self-declare that intermediate results of a run be exported.</a:t>
            </a:r>
          </a:p>
          <a:p>
            <a:r>
              <a:rPr lang="en-US" dirty="0"/>
              <a:t>Export model results when a run is completed or terminated.</a:t>
            </a:r>
          </a:p>
          <a:p>
            <a:r>
              <a:rPr lang="en-US" dirty="0"/>
              <a:t>Text and CSV 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4912809" y="1202804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30" idx="2"/>
            <a:endCxn id="27" idx="1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7" idx="3"/>
          </p:cNvCxnSpPr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sp>
        <p:nvSpPr>
          <p:cNvPr id="27" name="Frame 26"/>
          <p:cNvSpPr/>
          <p:nvPr/>
        </p:nvSpPr>
        <p:spPr>
          <a:xfrm>
            <a:off x="4912809" y="2942876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4912809" y="4706683"/>
            <a:ext cx="5087566" cy="19915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</a:t>
            </a:r>
          </a:p>
          <a:p>
            <a:pPr algn="ctr"/>
            <a:r>
              <a:rPr lang="en-US" b="1" dirty="0"/>
              <a:t>Data Recorder</a:t>
            </a:r>
          </a:p>
        </p:txBody>
      </p:sp>
    </p:spTree>
    <p:extLst>
      <p:ext uri="{BB962C8B-B14F-4D97-AF65-F5344CB8AC3E}">
        <p14:creationId xmlns:p14="http://schemas.microsoft.com/office/powerpoint/2010/main" val="1874909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Experiment Data Recorder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transducer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Export design experiment data for each run.</a:t>
            </a:r>
          </a:p>
          <a:p>
            <a:r>
              <a:rPr lang="en-US" dirty="0"/>
              <a:t>A model can self-declare that intermediate results of a run be exported.</a:t>
            </a:r>
          </a:p>
          <a:p>
            <a:r>
              <a:rPr lang="en-US" dirty="0"/>
              <a:t>Export model results when a run is completed or terminated.</a:t>
            </a:r>
          </a:p>
          <a:p>
            <a:r>
              <a:rPr lang="en-US" dirty="0"/>
              <a:t>Text and CSV 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6" name="Curved Connector 15"/>
          <p:cNvCxnSpPr>
            <a:stCxn id="13" idx="3"/>
            <a:endCxn id="33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929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30" idx="2"/>
          </p:cNvCxnSpPr>
          <p:nvPr/>
        </p:nvCxnSpPr>
        <p:spPr>
          <a:xfrm rot="16200000" flipH="1">
            <a:off x="4273864" y="1720610"/>
            <a:ext cx="451548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flipV="1">
            <a:off x="10143689" y="1764692"/>
            <a:ext cx="588519" cy="45154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30" idx="2"/>
          </p:cNvCxnSpPr>
          <p:nvPr/>
        </p:nvCxnSpPr>
        <p:spPr>
          <a:xfrm rot="16200000" flipH="1">
            <a:off x="3403828" y="2590646"/>
            <a:ext cx="2191620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30" idx="2"/>
          </p:cNvCxnSpPr>
          <p:nvPr/>
        </p:nvCxnSpPr>
        <p:spPr>
          <a:xfrm rot="16200000" flipH="1">
            <a:off x="2521925" y="3472549"/>
            <a:ext cx="3955427" cy="5397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flipV="1">
            <a:off x="10143689" y="1764692"/>
            <a:ext cx="588519" cy="21916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flipV="1">
            <a:off x="10143689" y="1764692"/>
            <a:ext cx="588519" cy="39554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Experiment</a:t>
            </a:r>
          </a:p>
          <a:p>
            <a:pPr algn="ctr"/>
            <a:r>
              <a:rPr lang="en-US" b="1" dirty="0"/>
              <a:t>Data Recorder</a:t>
            </a:r>
          </a:p>
        </p:txBody>
      </p:sp>
      <p:sp>
        <p:nvSpPr>
          <p:cNvPr id="23" name="Frame 22"/>
          <p:cNvSpPr/>
          <p:nvPr/>
        </p:nvSpPr>
        <p:spPr>
          <a:xfrm>
            <a:off x="4912809" y="1202803"/>
            <a:ext cx="5087566" cy="54954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166351" y="1527149"/>
            <a:ext cx="4572047" cy="4935296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"&lt;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runs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&gt;" : [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{"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Low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"]},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{"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O-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Med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"]},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 {"+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Off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"]},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{"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-+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Low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"]},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{"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O+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Med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 {"+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Hi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"]}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mr-IN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12809" y="1157816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82" y="1540997"/>
            <a:ext cx="4556203" cy="4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7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" y="422476"/>
            <a:ext cx="9121698" cy="3405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2574521"/>
            <a:ext cx="5062854" cy="38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7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107" y="422476"/>
            <a:ext cx="9121698" cy="3405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010" y="2574521"/>
            <a:ext cx="5062854" cy="3859731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3848719" y="4458054"/>
            <a:ext cx="2462870" cy="12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4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Turbojet </a:t>
            </a:r>
            <a:br>
              <a:rPr lang="en-US" dirty="0"/>
            </a:br>
            <a:r>
              <a:rPr lang="en-US" dirty="0"/>
              <a:t>Performance and</a:t>
            </a:r>
            <a:br>
              <a:rPr lang="en-US" dirty="0"/>
            </a:br>
            <a:r>
              <a:rPr lang="en-US" dirty="0"/>
              <a:t>Efficiency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6925" y="2381250"/>
            <a:ext cx="5838825" cy="2085975"/>
          </a:xfrm>
        </p:spPr>
      </p:pic>
    </p:spTree>
    <p:extLst>
      <p:ext uri="{BB962C8B-B14F-4D97-AF65-F5344CB8AC3E}">
        <p14:creationId xmlns:p14="http://schemas.microsoft.com/office/powerpoint/2010/main" val="560007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10" y="2574521"/>
            <a:ext cx="5062854" cy="385973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50689" y="304690"/>
            <a:ext cx="4002979" cy="61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3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10" y="2574521"/>
            <a:ext cx="5062854" cy="385973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0689" y="304690"/>
            <a:ext cx="4002979" cy="6195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300" y="0"/>
            <a:ext cx="3620274" cy="250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7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Unified Model and Experiment Designs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6259429" y="868680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/>
              <a:t>Model &amp; Simulation Theory</a:t>
            </a:r>
            <a:endParaRPr lang="en-US" sz="2400" kern="1200" dirty="0"/>
          </a:p>
        </p:txBody>
      </p:sp>
      <p:sp>
        <p:nvSpPr>
          <p:cNvPr id="9" name="Freeform: Shape 8"/>
          <p:cNvSpPr/>
          <p:nvPr/>
        </p:nvSpPr>
        <p:spPr>
          <a:xfrm>
            <a:off x="8281032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Experimental Framework Design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4449859" y="3022068"/>
            <a:ext cx="2320133" cy="1160066"/>
          </a:xfrm>
          <a:custGeom>
            <a:avLst/>
            <a:gdLst>
              <a:gd name="connsiteX0" fmla="*/ 0 w 2320133"/>
              <a:gd name="connsiteY0" fmla="*/ 116007 h 1160066"/>
              <a:gd name="connsiteX1" fmla="*/ 116007 w 2320133"/>
              <a:gd name="connsiteY1" fmla="*/ 0 h 1160066"/>
              <a:gd name="connsiteX2" fmla="*/ 2204126 w 2320133"/>
              <a:gd name="connsiteY2" fmla="*/ 0 h 1160066"/>
              <a:gd name="connsiteX3" fmla="*/ 2320133 w 2320133"/>
              <a:gd name="connsiteY3" fmla="*/ 116007 h 1160066"/>
              <a:gd name="connsiteX4" fmla="*/ 2320133 w 2320133"/>
              <a:gd name="connsiteY4" fmla="*/ 1044059 h 1160066"/>
              <a:gd name="connsiteX5" fmla="*/ 2204126 w 2320133"/>
              <a:gd name="connsiteY5" fmla="*/ 1160066 h 1160066"/>
              <a:gd name="connsiteX6" fmla="*/ 116007 w 2320133"/>
              <a:gd name="connsiteY6" fmla="*/ 1160066 h 1160066"/>
              <a:gd name="connsiteX7" fmla="*/ 0 w 2320133"/>
              <a:gd name="connsiteY7" fmla="*/ 1044059 h 1160066"/>
              <a:gd name="connsiteX8" fmla="*/ 0 w 2320133"/>
              <a:gd name="connsiteY8" fmla="*/ 116007 h 116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160066">
                <a:moveTo>
                  <a:pt x="0" y="116007"/>
                </a:moveTo>
                <a:cubicBezTo>
                  <a:pt x="0" y="51938"/>
                  <a:pt x="51938" y="0"/>
                  <a:pt x="116007" y="0"/>
                </a:cubicBezTo>
                <a:lnTo>
                  <a:pt x="2204126" y="0"/>
                </a:lnTo>
                <a:cubicBezTo>
                  <a:pt x="2268195" y="0"/>
                  <a:pt x="2320133" y="51938"/>
                  <a:pt x="2320133" y="116007"/>
                </a:cubicBezTo>
                <a:lnTo>
                  <a:pt x="2320133" y="1044059"/>
                </a:lnTo>
                <a:cubicBezTo>
                  <a:pt x="2320133" y="1108128"/>
                  <a:pt x="2268195" y="1160066"/>
                  <a:pt x="2204126" y="1160066"/>
                </a:cubicBezTo>
                <a:lnTo>
                  <a:pt x="116007" y="1160066"/>
                </a:lnTo>
                <a:cubicBezTo>
                  <a:pt x="51938" y="1160066"/>
                  <a:pt x="0" y="1108128"/>
                  <a:pt x="0" y="1044059"/>
                </a:cubicBezTo>
                <a:lnTo>
                  <a:pt x="0" y="1160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477" tIns="224477" rIns="224477" bIns="224477" numCol="1" spcCol="1270" anchor="ctr" anchorCtr="0">
            <a:noAutofit/>
          </a:bodyPr>
          <a:lstStyle/>
          <a:p>
            <a:pPr marL="0" lvl="0" indent="0" algn="ctr" defTabSz="2222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Model Design</a:t>
            </a:r>
          </a:p>
        </p:txBody>
      </p:sp>
      <p:sp>
        <p:nvSpPr>
          <p:cNvPr id="12" name="Freeform: Shape 11"/>
          <p:cNvSpPr/>
          <p:nvPr/>
        </p:nvSpPr>
        <p:spPr>
          <a:xfrm rot="18000000">
            <a:off x="6202671" y="2372410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4" name="Freeform: Shape 13"/>
          <p:cNvSpPr/>
          <p:nvPr/>
        </p:nvSpPr>
        <p:spPr>
          <a:xfrm rot="3600000" flipV="1">
            <a:off x="7893324" y="2372411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5" name="Freeform: Shape 14"/>
          <p:cNvSpPr/>
          <p:nvPr/>
        </p:nvSpPr>
        <p:spPr>
          <a:xfrm rot="18000000">
            <a:off x="8045724" y="4645157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/>
          </a:p>
        </p:txBody>
      </p:sp>
      <p:sp>
        <p:nvSpPr>
          <p:cNvPr id="16" name="Freeform: Shape 15"/>
          <p:cNvSpPr/>
          <p:nvPr/>
        </p:nvSpPr>
        <p:spPr>
          <a:xfrm rot="3600000" flipV="1">
            <a:off x="6202672" y="4639803"/>
            <a:ext cx="847734" cy="297964"/>
          </a:xfrm>
          <a:custGeom>
            <a:avLst/>
            <a:gdLst>
              <a:gd name="connsiteX0" fmla="*/ 0 w 1208831"/>
              <a:gd name="connsiteY0" fmla="*/ 203012 h 406023"/>
              <a:gd name="connsiteX1" fmla="*/ 203012 w 1208831"/>
              <a:gd name="connsiteY1" fmla="*/ 0 h 406023"/>
              <a:gd name="connsiteX2" fmla="*/ 203012 w 1208831"/>
              <a:gd name="connsiteY2" fmla="*/ 81205 h 406023"/>
              <a:gd name="connsiteX3" fmla="*/ 1005820 w 1208831"/>
              <a:gd name="connsiteY3" fmla="*/ 81205 h 406023"/>
              <a:gd name="connsiteX4" fmla="*/ 1005820 w 1208831"/>
              <a:gd name="connsiteY4" fmla="*/ 0 h 406023"/>
              <a:gd name="connsiteX5" fmla="*/ 1208831 w 1208831"/>
              <a:gd name="connsiteY5" fmla="*/ 203012 h 406023"/>
              <a:gd name="connsiteX6" fmla="*/ 1005820 w 1208831"/>
              <a:gd name="connsiteY6" fmla="*/ 406023 h 406023"/>
              <a:gd name="connsiteX7" fmla="*/ 1005820 w 1208831"/>
              <a:gd name="connsiteY7" fmla="*/ 324818 h 406023"/>
              <a:gd name="connsiteX8" fmla="*/ 203012 w 1208831"/>
              <a:gd name="connsiteY8" fmla="*/ 324818 h 406023"/>
              <a:gd name="connsiteX9" fmla="*/ 203012 w 1208831"/>
              <a:gd name="connsiteY9" fmla="*/ 406023 h 406023"/>
              <a:gd name="connsiteX10" fmla="*/ 0 w 1208831"/>
              <a:gd name="connsiteY10" fmla="*/ 203012 h 40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8831" h="406023">
                <a:moveTo>
                  <a:pt x="0" y="203012"/>
                </a:moveTo>
                <a:lnTo>
                  <a:pt x="203012" y="0"/>
                </a:lnTo>
                <a:lnTo>
                  <a:pt x="203012" y="81205"/>
                </a:lnTo>
                <a:lnTo>
                  <a:pt x="1005820" y="81205"/>
                </a:lnTo>
                <a:lnTo>
                  <a:pt x="1005820" y="0"/>
                </a:lnTo>
                <a:lnTo>
                  <a:pt x="1208831" y="203012"/>
                </a:lnTo>
                <a:lnTo>
                  <a:pt x="1005820" y="406023"/>
                </a:lnTo>
                <a:lnTo>
                  <a:pt x="1005820" y="324818"/>
                </a:lnTo>
                <a:lnTo>
                  <a:pt x="203012" y="324818"/>
                </a:lnTo>
                <a:lnTo>
                  <a:pt x="203012" y="406023"/>
                </a:lnTo>
                <a:lnTo>
                  <a:pt x="0" y="2030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806" tIns="81205" rIns="121807" bIns="8120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700" kern="1200" dirty="0"/>
          </a:p>
        </p:txBody>
      </p:sp>
      <p:sp>
        <p:nvSpPr>
          <p:cNvPr id="17" name="Freeform: Shape 16"/>
          <p:cNvSpPr/>
          <p:nvPr/>
        </p:nvSpPr>
        <p:spPr>
          <a:xfrm>
            <a:off x="6259429" y="5219158"/>
            <a:ext cx="2320133" cy="1209752"/>
          </a:xfrm>
          <a:custGeom>
            <a:avLst/>
            <a:gdLst>
              <a:gd name="connsiteX0" fmla="*/ 0 w 2320133"/>
              <a:gd name="connsiteY0" fmla="*/ 120975 h 1209752"/>
              <a:gd name="connsiteX1" fmla="*/ 120975 w 2320133"/>
              <a:gd name="connsiteY1" fmla="*/ 0 h 1209752"/>
              <a:gd name="connsiteX2" fmla="*/ 2199158 w 2320133"/>
              <a:gd name="connsiteY2" fmla="*/ 0 h 1209752"/>
              <a:gd name="connsiteX3" fmla="*/ 2320133 w 2320133"/>
              <a:gd name="connsiteY3" fmla="*/ 120975 h 1209752"/>
              <a:gd name="connsiteX4" fmla="*/ 2320133 w 2320133"/>
              <a:gd name="connsiteY4" fmla="*/ 1088777 h 1209752"/>
              <a:gd name="connsiteX5" fmla="*/ 2199158 w 2320133"/>
              <a:gd name="connsiteY5" fmla="*/ 1209752 h 1209752"/>
              <a:gd name="connsiteX6" fmla="*/ 120975 w 2320133"/>
              <a:gd name="connsiteY6" fmla="*/ 1209752 h 1209752"/>
              <a:gd name="connsiteX7" fmla="*/ 0 w 2320133"/>
              <a:gd name="connsiteY7" fmla="*/ 1088777 h 1209752"/>
              <a:gd name="connsiteX8" fmla="*/ 0 w 2320133"/>
              <a:gd name="connsiteY8" fmla="*/ 120975 h 12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0133" h="1209752">
                <a:moveTo>
                  <a:pt x="0" y="120975"/>
                </a:moveTo>
                <a:cubicBezTo>
                  <a:pt x="0" y="54162"/>
                  <a:pt x="54162" y="0"/>
                  <a:pt x="120975" y="0"/>
                </a:cubicBezTo>
                <a:lnTo>
                  <a:pt x="2199158" y="0"/>
                </a:lnTo>
                <a:cubicBezTo>
                  <a:pt x="2265971" y="0"/>
                  <a:pt x="2320133" y="54162"/>
                  <a:pt x="2320133" y="120975"/>
                </a:cubicBezTo>
                <a:lnTo>
                  <a:pt x="2320133" y="1088777"/>
                </a:lnTo>
                <a:cubicBezTo>
                  <a:pt x="2320133" y="1155590"/>
                  <a:pt x="2265971" y="1209752"/>
                  <a:pt x="2199158" y="1209752"/>
                </a:cubicBezTo>
                <a:lnTo>
                  <a:pt x="120975" y="1209752"/>
                </a:lnTo>
                <a:cubicBezTo>
                  <a:pt x="54162" y="1209752"/>
                  <a:pt x="0" y="1155590"/>
                  <a:pt x="0" y="1088777"/>
                </a:cubicBezTo>
                <a:lnTo>
                  <a:pt x="0" y="120975"/>
                </a:lnTo>
                <a:close/>
              </a:path>
            </a:pathLst>
          </a:custGeom>
          <a:ln w="57150">
            <a:solidFill>
              <a:srgbClr val="0070C0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552" tIns="233552" rIns="233552" bIns="233552" numCol="1" spcCol="1270" anchor="ctr" anchorCtr="0">
            <a:noAutofit/>
          </a:bodyPr>
          <a:lstStyle/>
          <a:p>
            <a:pPr marL="0" lvl="0" indent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Model &amp; Simulate Experiments</a:t>
            </a:r>
          </a:p>
        </p:txBody>
      </p:sp>
    </p:spTree>
    <p:extLst>
      <p:ext uri="{BB962C8B-B14F-4D97-AF65-F5344CB8AC3E}">
        <p14:creationId xmlns:p14="http://schemas.microsoft.com/office/powerpoint/2010/main" val="2508700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Verification:  Did we build the product right?</a:t>
            </a:r>
          </a:p>
          <a:p>
            <a:pPr marL="0" indent="0">
              <a:buNone/>
            </a:pPr>
            <a:r>
              <a:rPr lang="en-US" sz="2800" dirty="0"/>
              <a:t>     3 Part (Model) Verification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400" dirty="0"/>
              <a:t>Hand Calculations</a:t>
            </a:r>
          </a:p>
          <a:p>
            <a:pPr lvl="1"/>
            <a:r>
              <a:rPr lang="en-US" sz="2400" dirty="0"/>
              <a:t>AIAA Calculations</a:t>
            </a:r>
          </a:p>
          <a:p>
            <a:pPr lvl="1"/>
            <a:r>
              <a:rPr lang="en-US" sz="2400" dirty="0"/>
              <a:t>DEVS Turbojet Calculations  </a:t>
            </a:r>
          </a:p>
          <a:p>
            <a:pPr marL="0" indent="0">
              <a:buNone/>
            </a:pPr>
            <a:r>
              <a:rPr lang="en-US" sz="2800" dirty="0"/>
              <a:t>Validation:  Did we build the right product?</a:t>
            </a:r>
          </a:p>
          <a:p>
            <a:pPr lvl="1"/>
            <a:r>
              <a:rPr lang="en-US" sz="2400" dirty="0"/>
              <a:t>Does it simulate our complex System of Systems?</a:t>
            </a:r>
          </a:p>
          <a:p>
            <a:pPr lvl="1"/>
            <a:r>
              <a:rPr lang="en-US" sz="2400" dirty="0"/>
              <a:t>Can we use it in the way we want to?</a:t>
            </a:r>
          </a:p>
        </p:txBody>
      </p:sp>
    </p:spTree>
    <p:extLst>
      <p:ext uri="{BB962C8B-B14F-4D97-AF65-F5344CB8AC3E}">
        <p14:creationId xmlns:p14="http://schemas.microsoft.com/office/powerpoint/2010/main" val="28973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Validation:  Example Test Case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89" y="406400"/>
            <a:ext cx="6790283" cy="6094089"/>
          </a:xfrm>
        </p:spPr>
      </p:pic>
    </p:spTree>
    <p:extLst>
      <p:ext uri="{BB962C8B-B14F-4D97-AF65-F5344CB8AC3E}">
        <p14:creationId xmlns:p14="http://schemas.microsoft.com/office/powerpoint/2010/main" val="471800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 Models verified</a:t>
            </a:r>
          </a:p>
          <a:p>
            <a:pPr lvl="1"/>
            <a:r>
              <a:rPr lang="en-US" sz="3600" dirty="0"/>
              <a:t>Isentropic/Subsonic</a:t>
            </a:r>
          </a:p>
          <a:p>
            <a:pPr lvl="1"/>
            <a:r>
              <a:rPr lang="en-US" sz="3600" dirty="0"/>
              <a:t>Isentropic/Supersonic</a:t>
            </a:r>
          </a:p>
          <a:p>
            <a:pPr lvl="1"/>
            <a:r>
              <a:rPr lang="en-US" sz="3600" dirty="0" err="1"/>
              <a:t>Polytropic</a:t>
            </a:r>
            <a:r>
              <a:rPr lang="en-US" sz="3600" dirty="0"/>
              <a:t>/Supersonic</a:t>
            </a:r>
          </a:p>
        </p:txBody>
      </p:sp>
    </p:spTree>
    <p:extLst>
      <p:ext uri="{BB962C8B-B14F-4D97-AF65-F5344CB8AC3E}">
        <p14:creationId xmlns:p14="http://schemas.microsoft.com/office/powerpoint/2010/main" val="422976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Isentropic/Static/</a:t>
            </a:r>
            <a:r>
              <a:rPr lang="en-US" u="sng" dirty="0">
                <a:solidFill>
                  <a:schemeClr val="tx1"/>
                </a:solidFill>
              </a:rPr>
              <a:t>Subsonic</a:t>
            </a:r>
            <a:r>
              <a:rPr lang="en-US" u="sng" dirty="0"/>
              <a:t> (BPR=0, AB=Off)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111507"/>
              </p:ext>
            </p:extLst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011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Isentropic/Static/</a:t>
            </a:r>
            <a:r>
              <a:rPr lang="en-US" u="sng" dirty="0">
                <a:solidFill>
                  <a:schemeClr val="tx1"/>
                </a:solidFill>
              </a:rPr>
              <a:t>Supersonic </a:t>
            </a:r>
            <a:r>
              <a:rPr lang="en-US" u="sng" dirty="0"/>
              <a:t>(BPR=0, AB=ON &amp; Off)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908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 err="1">
                <a:solidFill>
                  <a:schemeClr val="tx1"/>
                </a:solidFill>
              </a:rPr>
              <a:t>Polytropic</a:t>
            </a:r>
            <a:r>
              <a:rPr lang="en-US" u="sng" dirty="0">
                <a:solidFill>
                  <a:schemeClr val="tx1"/>
                </a:solidFill>
              </a:rPr>
              <a:t>/Supersonic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27672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Many Experimental Runs Complete</a:t>
            </a:r>
          </a:p>
          <a:p>
            <a:r>
              <a:rPr lang="en-US" sz="2800" dirty="0"/>
              <a:t>(At least) 3 Models Simultaneously</a:t>
            </a:r>
          </a:p>
          <a:p>
            <a:r>
              <a:rPr lang="en-US" sz="2800" dirty="0"/>
              <a:t>Over 50 runs at a time with variable alterations</a:t>
            </a:r>
          </a:p>
          <a:p>
            <a:r>
              <a:rPr lang="en-US" sz="2800" dirty="0"/>
              <a:t>Calibration Feature</a:t>
            </a:r>
          </a:p>
          <a:p>
            <a:r>
              <a:rPr lang="en-US" sz="2800" dirty="0"/>
              <a:t>Models are Independent of Framework</a:t>
            </a:r>
          </a:p>
        </p:txBody>
      </p:sp>
    </p:spTree>
    <p:extLst>
      <p:ext uri="{BB962C8B-B14F-4D97-AF65-F5344CB8AC3E}">
        <p14:creationId xmlns:p14="http://schemas.microsoft.com/office/powerpoint/2010/main" val="72176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Turbojet Components &amp; Stages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70" r="10848"/>
          <a:stretch/>
        </p:blipFill>
        <p:spPr>
          <a:xfrm>
            <a:off x="3471620" y="1679290"/>
            <a:ext cx="8257219" cy="35746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of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Complex,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620065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4" y="211872"/>
            <a:ext cx="11125350" cy="115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3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graphicFrame>
        <p:nvGraphicFramePr>
          <p:cNvPr id="6" name="Content Placeholder 6">
            <a:extLst/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5444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graphicFrame>
        <p:nvGraphicFramePr>
          <p:cNvPr id="4" name="Content Placeholder 6">
            <a:extLst/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1737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Work with </a:t>
            </a:r>
            <a:br>
              <a:rPr lang="en-US" dirty="0"/>
            </a:br>
            <a:r>
              <a:rPr lang="en-US" dirty="0"/>
              <a:t>DEVS-Framework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Flight Regime:</a:t>
            </a:r>
            <a:br>
              <a:rPr lang="en-US" dirty="0"/>
            </a:br>
            <a:r>
              <a:rPr lang="en-US" dirty="0"/>
              <a:t>Sample Test Flight</a:t>
            </a:r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3921" y="868363"/>
            <a:ext cx="3441496" cy="5121275"/>
          </a:xfrm>
        </p:spPr>
      </p:pic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35208" y="868363"/>
            <a:ext cx="3441496" cy="5121275"/>
          </a:xfrm>
        </p:spPr>
      </p:pic>
    </p:spTree>
    <p:extLst>
      <p:ext uri="{BB962C8B-B14F-4D97-AF65-F5344CB8AC3E}">
        <p14:creationId xmlns:p14="http://schemas.microsoft.com/office/powerpoint/2010/main" val="2741164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Tomorrow…</a:t>
            </a:r>
            <a:br>
              <a:rPr lang="en-US" dirty="0"/>
            </a:br>
            <a:r>
              <a:rPr lang="en-US" dirty="0"/>
              <a:t>and Beyond!</a:t>
            </a:r>
          </a:p>
        </p:txBody>
      </p:sp>
      <p:pic>
        <p:nvPicPr>
          <p:cNvPr id="1032" name="Picture 8" descr="Image result for nasa global hawk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43" y="311037"/>
            <a:ext cx="7868287" cy="242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stem of systems mars explo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6"/>
          <a:stretch/>
        </p:blipFill>
        <p:spPr bwMode="auto">
          <a:xfrm>
            <a:off x="3632542" y="2861087"/>
            <a:ext cx="5221525" cy="32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mputational fluid dynamic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9"/>
          <a:stretch/>
        </p:blipFill>
        <p:spPr bwMode="auto">
          <a:xfrm>
            <a:off x="7674109" y="3668751"/>
            <a:ext cx="4042862" cy="24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951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23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800" dirty="0"/>
            </a:br>
            <a:r>
              <a:rPr lang="en-US" sz="1800" dirty="0"/>
              <a:t>a</a:t>
            </a:r>
            <a:br>
              <a:rPr lang="en-US" dirty="0"/>
            </a:br>
            <a:r>
              <a:rPr lang="en-US" dirty="0"/>
              <a:t>Development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Lofty vision</a:t>
            </a:r>
          </a:p>
          <a:p>
            <a:r>
              <a:rPr lang="en-US" dirty="0"/>
              <a:t>Elaborate project plan for the Turbojet Engine</a:t>
            </a:r>
          </a:p>
          <a:p>
            <a:r>
              <a:rPr lang="en-US" dirty="0"/>
              <a:t>Our project plan was like a traditional startup business plan. A solution for a fictitious customer that quickly dies as soon as the product receives actual customer feedback.</a:t>
            </a:r>
          </a:p>
          <a:p>
            <a:endParaRPr lang="en-US" dirty="0"/>
          </a:p>
          <a:p>
            <a:r>
              <a:rPr lang="en-US" dirty="0"/>
              <a:t>10-weeks to develop project</a:t>
            </a:r>
          </a:p>
          <a:p>
            <a:r>
              <a:rPr lang="en-US" dirty="0"/>
              <a:t>Defining the experiment engine took about 3-weeks leaving 6-weeks to reach a near final implementation.</a:t>
            </a:r>
          </a:p>
          <a:p>
            <a:pPr lvl="1"/>
            <a:r>
              <a:rPr lang="en-US" dirty="0"/>
              <a:t>Lot of pressure to develop a useful tool for both the Turbojet Engine and the general DEVS Suite.</a:t>
            </a:r>
          </a:p>
          <a:p>
            <a:pPr lvl="1"/>
            <a:r>
              <a:rPr lang="en-US" dirty="0"/>
              <a:t>Lots of uncertainty with the design path, and significant upfront chaos.</a:t>
            </a:r>
          </a:p>
          <a:p>
            <a:r>
              <a:rPr lang="en-US" dirty="0"/>
              <a:t>Our approach:</a:t>
            </a:r>
          </a:p>
          <a:p>
            <a:pPr lvl="1"/>
            <a:r>
              <a:rPr lang="en-US" dirty="0"/>
              <a:t>Lean development process to develop a minimal viable product.</a:t>
            </a:r>
          </a:p>
          <a:p>
            <a:pPr lvl="1"/>
            <a:r>
              <a:rPr lang="en-US" dirty="0"/>
              <a:t>Rapid incremental prototyping based on customer feedback.</a:t>
            </a:r>
          </a:p>
          <a:p>
            <a:pPr lvl="2"/>
            <a:r>
              <a:rPr lang="en-US" dirty="0"/>
              <a:t>Customers: Lucio Ortiz and Professor </a:t>
            </a:r>
            <a:r>
              <a:rPr lang="en-US" dirty="0" err="1"/>
              <a:t>Sarjoughian</a:t>
            </a:r>
            <a:endParaRPr lang="en-US" dirty="0"/>
          </a:p>
          <a:p>
            <a:pPr lvl="1"/>
            <a:r>
              <a:rPr lang="en-US" dirty="0"/>
              <a:t>Use of Lean methodology</a:t>
            </a:r>
          </a:p>
          <a:p>
            <a:pPr lvl="1"/>
            <a:r>
              <a:rPr lang="en-US" dirty="0"/>
              <a:t>Goal and milestones structured within 2-week Scrum sprints</a:t>
            </a:r>
          </a:p>
        </p:txBody>
      </p:sp>
    </p:spTree>
    <p:extLst>
      <p:ext uri="{BB962C8B-B14F-4D97-AF65-F5344CB8AC3E}">
        <p14:creationId xmlns:p14="http://schemas.microsoft.com/office/powerpoint/2010/main" val="981229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800" dirty="0"/>
            </a:br>
            <a:r>
              <a:rPr lang="en-US" sz="1800" dirty="0"/>
              <a:t>a</a:t>
            </a:r>
            <a:br>
              <a:rPr lang="en-US" dirty="0"/>
            </a:br>
            <a:r>
              <a:rPr lang="en-US" dirty="0"/>
              <a:t>Development Plan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332" y="357894"/>
            <a:ext cx="14440880" cy="590909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Sprint Board</a:t>
            </a:r>
          </a:p>
        </p:txBody>
      </p:sp>
    </p:spTree>
    <p:extLst>
      <p:ext uri="{BB962C8B-B14F-4D97-AF65-F5344CB8AC3E}">
        <p14:creationId xmlns:p14="http://schemas.microsoft.com/office/powerpoint/2010/main" val="2108090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295"/>
          <a:stretch/>
        </p:blipFill>
        <p:spPr>
          <a:xfrm>
            <a:off x="3490332" y="678493"/>
            <a:ext cx="8422887" cy="54529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Experiment Engine</a:t>
            </a:r>
            <a:br>
              <a:rPr lang="en-US" dirty="0"/>
            </a:br>
            <a:br>
              <a:rPr lang="en-US" sz="1800" dirty="0"/>
            </a:br>
            <a:r>
              <a:rPr lang="en-US" sz="1800" dirty="0"/>
              <a:t>a</a:t>
            </a:r>
            <a:br>
              <a:rPr lang="en-US" dirty="0"/>
            </a:br>
            <a:r>
              <a:rPr lang="en-US" dirty="0"/>
              <a:t>Development Plan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Microsoft Project</a:t>
            </a:r>
          </a:p>
        </p:txBody>
      </p:sp>
    </p:spTree>
    <p:extLst>
      <p:ext uri="{BB962C8B-B14F-4D97-AF65-F5344CB8AC3E}">
        <p14:creationId xmlns:p14="http://schemas.microsoft.com/office/powerpoint/2010/main" val="380721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System of Systems: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do we need to…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Model  (and Simulate) Complex System of Systems?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000" dirty="0"/>
              <a:t>System Components:</a:t>
            </a:r>
          </a:p>
          <a:p>
            <a:pPr lvl="2"/>
            <a:r>
              <a:rPr lang="en-US" sz="1800" dirty="0"/>
              <a:t>Functional (Algorithms)</a:t>
            </a:r>
          </a:p>
          <a:p>
            <a:pPr lvl="2"/>
            <a:r>
              <a:rPr lang="en-US" sz="1800" dirty="0"/>
              <a:t>Independent (Loosely Coupled)</a:t>
            </a:r>
          </a:p>
          <a:p>
            <a:pPr lvl="1"/>
            <a:r>
              <a:rPr lang="en-US" sz="2000" dirty="0"/>
              <a:t>System Communications</a:t>
            </a:r>
          </a:p>
          <a:p>
            <a:pPr lvl="2"/>
            <a:r>
              <a:rPr lang="en-US" sz="1800" dirty="0"/>
              <a:t>Interactions between components</a:t>
            </a:r>
          </a:p>
          <a:p>
            <a:pPr lvl="2"/>
            <a:r>
              <a:rPr lang="en-US" sz="1800" dirty="0"/>
              <a:t>Flow of information</a:t>
            </a:r>
          </a:p>
          <a:p>
            <a:pPr lvl="1"/>
            <a:r>
              <a:rPr lang="en-US" sz="2000" dirty="0"/>
              <a:t>System Environment</a:t>
            </a:r>
          </a:p>
          <a:p>
            <a:pPr lvl="2"/>
            <a:r>
              <a:rPr lang="en-US" sz="1800" dirty="0"/>
              <a:t>Realistic Environment</a:t>
            </a:r>
          </a:p>
          <a:p>
            <a:pPr lvl="2"/>
            <a:r>
              <a:rPr lang="en-US" sz="1800" dirty="0"/>
              <a:t>Environmental Variables</a:t>
            </a:r>
          </a:p>
          <a:p>
            <a:pPr lvl="2"/>
            <a:r>
              <a:rPr lang="en-US" sz="1800" dirty="0"/>
              <a:t>Couplings between Environment and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89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M&amp;S/Design of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Systematic, Flexible, and Repeatable Process</a:t>
            </a:r>
          </a:p>
        </p:txBody>
      </p:sp>
    </p:spTree>
    <p:extLst>
      <p:ext uri="{BB962C8B-B14F-4D97-AF65-F5344CB8AC3E}">
        <p14:creationId xmlns:p14="http://schemas.microsoft.com/office/powerpoint/2010/main" val="2225286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R&amp;D Problem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32008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What effect does the pressure compression ratio in the compressor stage have on the performance of the turbojet engine, during long-duration, supersonic flight?</a:t>
            </a:r>
          </a:p>
          <a:p>
            <a:pPr lvl="0"/>
            <a:r>
              <a:rPr lang="en-US" dirty="0"/>
              <a:t>Can we eliminate the use of a Hi-Bypass (ratio) fan, in exchange for either a Low-Bypass (ratio) or (straight) turbojet engine, for additional propulsion, and still meet thrust and fuel requirements for long-duration supersonic flight? (</a:t>
            </a:r>
            <a:r>
              <a:rPr lang="en-US" u="sng" dirty="0"/>
              <a:t>without the use of afterburner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What effect does decreasing the limitations/constraints of the Turbine Inlet temperature offer for the turbojet performance during long-duration supersonic flight?  (i.e. Increasing the allowable temperature by use of new, high tolerance materials or designs)</a:t>
            </a:r>
          </a:p>
          <a:p>
            <a:pPr lvl="0"/>
            <a:r>
              <a:rPr lang="en-US" dirty="0"/>
              <a:t>If the above parameters show a significant effect on the turbojet performance, is there a combination of pressure compression ratio, (low) by-pass ratio, and turbine inlet temperature that would optimize turbojet performance during long-duration, supersonic flight?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b="1" dirty="0"/>
              <a:t>(Initial Model) Questions to be Answered: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8405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Ambitious (Optional) Questions: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320085"/>
          </a:xfrm>
        </p:spPr>
        <p:txBody>
          <a:bodyPr>
            <a:normAutofit/>
          </a:bodyPr>
          <a:lstStyle/>
          <a:p>
            <a:r>
              <a:rPr lang="en-US" dirty="0"/>
              <a:t>Is there any insight as to what may be necessary to re-design a turbojet engine to allow the extraction of a significant amount of (auxiliary) power, for use in hi-power payload packages?</a:t>
            </a:r>
          </a:p>
          <a:p>
            <a:pPr lvl="0"/>
            <a:r>
              <a:rPr lang="en-US" dirty="0"/>
              <a:t>Can we predict what properties a fuel might need to have in order to offer an existing turbojet design, significantly more thrust than traditional jet fuel?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55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2929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Initial Design of Experiments: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Phase I – Initialization, Verification &amp; Validation of Model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dirty="0"/>
              <a:t>Simulate “Ideal” Turbojet model with all static input values for a baseline verification and validation of basic model.</a:t>
            </a:r>
          </a:p>
          <a:p>
            <a:pPr lvl="0"/>
            <a:r>
              <a:rPr lang="en-US" dirty="0"/>
              <a:t>Simulate “Ideal” Turbojet model with various levels of pressure compression ratio for verification and validation of changing variable experimentation.</a:t>
            </a:r>
          </a:p>
          <a:p>
            <a:pPr lvl="0"/>
            <a:r>
              <a:rPr lang="en-US" dirty="0"/>
              <a:t>Simulate “Ideal” Turbojet model with afterburner, static input values.</a:t>
            </a:r>
          </a:p>
          <a:p>
            <a:pPr lvl="0"/>
            <a:r>
              <a:rPr lang="en-US" dirty="0"/>
              <a:t>Simulate “Ideal” Turbojet model with by-pass ratio fan, static input values.</a:t>
            </a:r>
          </a:p>
          <a:p>
            <a:pPr lvl="0"/>
            <a:r>
              <a:rPr lang="en-US" dirty="0"/>
              <a:t>Simulate “Real” Turbojet model with afterburner and by-pass ratio fan, static values.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Phase I</a:t>
            </a:r>
          </a:p>
        </p:txBody>
      </p:sp>
    </p:spTree>
    <p:extLst>
      <p:ext uri="{BB962C8B-B14F-4D97-AF65-F5344CB8AC3E}">
        <p14:creationId xmlns:p14="http://schemas.microsoft.com/office/powerpoint/2010/main" val="1511087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292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Phase II – Design of Experiments for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Fractional Factorial Experiment:  </a:t>
            </a:r>
          </a:p>
          <a:p>
            <a:r>
              <a:rPr lang="en-US" dirty="0"/>
              <a:t>4 Factors</a:t>
            </a:r>
          </a:p>
          <a:p>
            <a:pPr lvl="1"/>
            <a:r>
              <a:rPr lang="en-US" dirty="0"/>
              <a:t>Pressure Compression Ratio</a:t>
            </a:r>
          </a:p>
          <a:p>
            <a:pPr lvl="1"/>
            <a:r>
              <a:rPr lang="en-US" dirty="0"/>
              <a:t>By Pass Ratio (BPR)</a:t>
            </a:r>
          </a:p>
          <a:p>
            <a:pPr lvl="1"/>
            <a:r>
              <a:rPr lang="en-US" dirty="0"/>
              <a:t>Turbine Inlet Temperature</a:t>
            </a:r>
          </a:p>
          <a:p>
            <a:pPr lvl="1"/>
            <a:r>
              <a:rPr lang="en-US" dirty="0"/>
              <a:t>Afterburner</a:t>
            </a:r>
          </a:p>
          <a:p>
            <a:pPr lvl="0"/>
            <a:r>
              <a:rPr lang="en-US" dirty="0"/>
              <a:t>2 Levels, (Each Factor)</a:t>
            </a:r>
          </a:p>
          <a:p>
            <a:pPr lvl="1"/>
            <a:r>
              <a:rPr lang="en-US" dirty="0"/>
              <a:t>Pressure Compression Ratio (Low, Hi)</a:t>
            </a:r>
          </a:p>
          <a:p>
            <a:pPr lvl="1"/>
            <a:r>
              <a:rPr lang="en-US" dirty="0"/>
              <a:t>BPR (Low, Hi)</a:t>
            </a:r>
          </a:p>
          <a:p>
            <a:pPr lvl="1"/>
            <a:r>
              <a:rPr lang="en-US" dirty="0"/>
              <a:t>Turbine Inlet Temperature (Low, Hi)</a:t>
            </a:r>
          </a:p>
          <a:p>
            <a:pPr lvl="1"/>
            <a:r>
              <a:rPr lang="en-US" dirty="0"/>
              <a:t>Afterburner (On, Off)</a:t>
            </a:r>
            <a:r>
              <a:rPr lang="en-US" sz="2000" b="1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Phase II</a:t>
            </a:r>
          </a:p>
        </p:txBody>
      </p:sp>
    </p:spTree>
    <p:extLst>
      <p:ext uri="{BB962C8B-B14F-4D97-AF65-F5344CB8AC3E}">
        <p14:creationId xmlns:p14="http://schemas.microsoft.com/office/powerpoint/2010/main" val="356981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of Experiments: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Phase II:</a:t>
            </a:r>
            <a:br>
              <a:rPr lang="en-US" dirty="0"/>
            </a:br>
            <a:r>
              <a:rPr lang="en-US" dirty="0"/>
              <a:t>Fractional Factorial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Randomized Model </a:t>
            </a:r>
            <a:br>
              <a:rPr lang="en-US" dirty="0"/>
            </a:br>
            <a:r>
              <a:rPr lang="en-US" dirty="0"/>
              <a:t>with Replicate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777242"/>
          <a:ext cx="7389955" cy="530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18">
                  <a:extLst>
                    <a:ext uri="{9D8B030D-6E8A-4147-A177-3AD203B41FA5}">
                      <a16:colId xmlns:a16="http://schemas.microsoft.com/office/drawing/2014/main" val="134977192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176355912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2241011042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94864707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41312275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25457908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06423187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54001334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60602812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66619159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2559405718"/>
                    </a:ext>
                  </a:extLst>
                </a:gridCol>
              </a:tblGrid>
              <a:tr h="292034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Turbojet Experiment Set 01:  16 runs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56066"/>
                  </a:ext>
                </a:extLst>
              </a:tr>
              <a:tr h="33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pi_c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Afterburner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TSFC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78210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078822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13950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64666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7935283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9382935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81568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95247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4440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366318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927572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7949318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6850783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302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746445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08805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022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544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292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(Possible) Phase III – Design of Experiments for Optimization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findings from Phase II:</a:t>
            </a:r>
          </a:p>
          <a:p>
            <a:r>
              <a:rPr lang="en-US" dirty="0"/>
              <a:t>Are there optimal levels of the variables which offer the greatest potential of performance enhancement?</a:t>
            </a:r>
          </a:p>
          <a:p>
            <a:r>
              <a:rPr lang="en-US" dirty="0"/>
              <a:t>Creation of Randomized ‘Optimal’ Design of Experiments </a:t>
            </a:r>
            <a:r>
              <a:rPr lang="en-US"/>
              <a:t>with continuous </a:t>
            </a:r>
            <a:r>
              <a:rPr lang="en-US" dirty="0"/>
              <a:t>levels for factor variables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Phase II</a:t>
            </a:r>
          </a:p>
        </p:txBody>
      </p:sp>
    </p:spTree>
    <p:extLst>
      <p:ext uri="{BB962C8B-B14F-4D97-AF65-F5344CB8AC3E}">
        <p14:creationId xmlns:p14="http://schemas.microsoft.com/office/powerpoint/2010/main" val="253019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of Experiments: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Fractional Factorial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867150" y="777242"/>
          <a:ext cx="7389955" cy="530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18">
                  <a:extLst>
                    <a:ext uri="{9D8B030D-6E8A-4147-A177-3AD203B41FA5}">
                      <a16:colId xmlns:a16="http://schemas.microsoft.com/office/drawing/2014/main" val="134977192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176355912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2241011042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94864707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41312275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25457908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06423187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540013349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606028126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3666191595"/>
                    </a:ext>
                  </a:extLst>
                </a:gridCol>
                <a:gridCol w="665018">
                  <a:extLst>
                    <a:ext uri="{9D8B030D-6E8A-4147-A177-3AD203B41FA5}">
                      <a16:colId xmlns:a16="http://schemas.microsoft.com/office/drawing/2014/main" val="2559405718"/>
                    </a:ext>
                  </a:extLst>
                </a:gridCol>
              </a:tblGrid>
              <a:tr h="292034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Turbojet Experiment Set 01:  16 runs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56066"/>
                  </a:ext>
                </a:extLst>
              </a:tr>
              <a:tr h="3389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pi_c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Tt4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Afterburner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eta_t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TSFC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78210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6368.69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078822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9219.11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013950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5151.46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64666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7935283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21703.27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9382935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1524.03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81568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9508.49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95247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6059.31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4440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366318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9275721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7949318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5728.87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6850783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53029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1746445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12727.58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088052"/>
                  </a:ext>
                </a:extLst>
              </a:tr>
              <a:tr h="292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13316.15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022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78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Summary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7799" y="1316900"/>
            <a:ext cx="8115299" cy="435455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JMP Effect Screening</a:t>
            </a:r>
          </a:p>
        </p:txBody>
      </p:sp>
    </p:spTree>
    <p:extLst>
      <p:ext uri="{BB962C8B-B14F-4D97-AF65-F5344CB8AC3E}">
        <p14:creationId xmlns:p14="http://schemas.microsoft.com/office/powerpoint/2010/main" val="2810822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Summary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Optimization:</a:t>
            </a:r>
          </a:p>
          <a:p>
            <a:r>
              <a:rPr lang="en-US" dirty="0"/>
              <a:t>Maximize </a:t>
            </a:r>
            <a:r>
              <a:rPr lang="en-US" dirty="0" err="1"/>
              <a:t>Desireability</a:t>
            </a:r>
            <a:r>
              <a:rPr lang="en-US" dirty="0"/>
              <a:t>:</a:t>
            </a:r>
          </a:p>
          <a:p>
            <a:r>
              <a:rPr lang="en-US" dirty="0"/>
              <a:t>Max Efficiency</a:t>
            </a:r>
          </a:p>
          <a:p>
            <a:r>
              <a:rPr lang="en-US" dirty="0"/>
              <a:t>Max Thrust</a:t>
            </a:r>
          </a:p>
          <a:p>
            <a:r>
              <a:rPr lang="en-US" dirty="0"/>
              <a:t>Minimize Fuel Flow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4923" y="442669"/>
            <a:ext cx="11116907" cy="5924677"/>
          </a:xfrm>
        </p:spPr>
      </p:pic>
    </p:spTree>
    <p:extLst>
      <p:ext uri="{BB962C8B-B14F-4D97-AF65-F5344CB8AC3E}">
        <p14:creationId xmlns:p14="http://schemas.microsoft.com/office/powerpoint/2010/main" val="358083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Not Readily Available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Lacking Capability</a:t>
            </a:r>
          </a:p>
        </p:txBody>
      </p:sp>
    </p:spTree>
    <p:extLst>
      <p:ext uri="{BB962C8B-B14F-4D97-AF65-F5344CB8AC3E}">
        <p14:creationId xmlns:p14="http://schemas.microsoft.com/office/powerpoint/2010/main" val="2522422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are the behaviors over the span of operation?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3894BE7-7F87-43C5-A6E3-C6237E3F5C7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6755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are the behaviors over the span of operation?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DBE279-C324-411F-8BF8-2DB72A76380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7371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are the behaviors over the span of operation?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9744603-7BD5-4746-B05E-0BE5D071F56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82787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are the behaviors over the span of operation?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3650034-C45E-449C-BE0A-77ED58DADDE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0160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Similarly for other Factors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672E6A6-9A55-4C65-ADE3-CB0E317DA15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1334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4599584"/>
          </a:xfrm>
        </p:spPr>
        <p:txBody>
          <a:bodyPr anchor="t" anchorCtr="0"/>
          <a:lstStyle/>
          <a:p>
            <a:pPr algn="ctr"/>
            <a:r>
              <a:rPr lang="en-US" dirty="0"/>
              <a:t>Configuration Support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via</a:t>
            </a:r>
            <a:br>
              <a:rPr lang="en-US" dirty="0"/>
            </a:br>
            <a:r>
              <a:rPr lang="en-US" dirty="0"/>
              <a:t>Calibration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&amp;</a:t>
            </a:r>
            <a:br>
              <a:rPr lang="en-US" sz="1600" dirty="0"/>
            </a:br>
            <a:br>
              <a:rPr lang="en-US" sz="1600" dirty="0"/>
            </a:br>
            <a:r>
              <a:rPr lang="en-US" dirty="0"/>
              <a:t>Value Management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392" y="2619602"/>
            <a:ext cx="5374195" cy="1749148"/>
          </a:xfrm>
        </p:spPr>
      </p:pic>
      <p:sp>
        <p:nvSpPr>
          <p:cNvPr id="7" name="Frame 6"/>
          <p:cNvSpPr/>
          <p:nvPr/>
        </p:nvSpPr>
        <p:spPr>
          <a:xfrm>
            <a:off x="4963706" y="2249035"/>
            <a:ext cx="5087566" cy="24902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0655" y="155426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Calibration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  <a:endCxn id="6" idx="1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stCxn id="6" idx="3"/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7" idx="0"/>
          </p:cNvCxnSpPr>
          <p:nvPr/>
        </p:nvCxnSpPr>
        <p:spPr>
          <a:xfrm rot="16200000" flipH="1">
            <a:off x="7343829" y="2085374"/>
            <a:ext cx="325435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Value Management</a:t>
            </a:r>
          </a:p>
        </p:txBody>
      </p:sp>
      <p:cxnSp>
        <p:nvCxnSpPr>
          <p:cNvPr id="24" name="Curved Connector 23"/>
          <p:cNvCxnSpPr>
            <a:stCxn id="23" idx="0"/>
            <a:endCxn id="7" idx="2"/>
          </p:cNvCxnSpPr>
          <p:nvPr/>
        </p:nvCxnSpPr>
        <p:spPr>
          <a:xfrm rot="16200000" flipV="1">
            <a:off x="7323075" y="4923731"/>
            <a:ext cx="370567" cy="17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63706" y="2242685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Models</a:t>
            </a:r>
          </a:p>
        </p:txBody>
      </p: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</p:spTree>
    <p:extLst>
      <p:ext uri="{BB962C8B-B14F-4D97-AF65-F5344CB8AC3E}">
        <p14:creationId xmlns:p14="http://schemas.microsoft.com/office/powerpoint/2010/main" val="1778551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Model Calibration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Redefine model constants at runtime.</a:t>
            </a:r>
          </a:p>
          <a:p>
            <a:r>
              <a:rPr lang="en-US" dirty="0"/>
              <a:t>Each experiment model has it’s own calibration settings.</a:t>
            </a:r>
          </a:p>
          <a:p>
            <a:r>
              <a:rPr lang="en-US" dirty="0"/>
              <a:t>High level external control of parameters that define a model.</a:t>
            </a:r>
          </a:p>
        </p:txBody>
      </p:sp>
      <p:sp>
        <p:nvSpPr>
          <p:cNvPr id="7" name="Frame 6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Class constants:</a:t>
            </a:r>
          </a:p>
          <a:p>
            <a:pPr marL="502920" lvl="1" indent="0">
              <a:buFont typeface="Wingdings 2" pitchFamily="18" charset="2"/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KeTJET_DDa_VelocityJerk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02920" lvl="1" indent="0">
              <a:buFont typeface="Wingdings 2" pitchFamily="18" charset="2"/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^^^</a:t>
            </a:r>
          </a:p>
          <a:p>
            <a:pPr marL="50292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second derivative of acceleration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502920" lvl="1" indent="0">
              <a:buNone/>
            </a:pP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Calibration</a:t>
            </a:r>
          </a:p>
        </p:txBody>
      </p:sp>
      <p:cxnSp>
        <p:nvCxnSpPr>
          <p:cNvPr id="26" name="Curved Connector 25"/>
          <p:cNvCxnSpPr>
            <a:endCxn id="7" idx="0"/>
          </p:cNvCxnSpPr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73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Model Calibration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Redefine model constants at runtime.</a:t>
            </a:r>
          </a:p>
          <a:p>
            <a:r>
              <a:rPr lang="en-US" dirty="0"/>
              <a:t>Each experiment model has it’s own calibration settings.</a:t>
            </a:r>
          </a:p>
          <a:p>
            <a:r>
              <a:rPr lang="en-US" dirty="0"/>
              <a:t>High level external control of parameters that define a model.</a:t>
            </a:r>
          </a:p>
        </p:txBody>
      </p:sp>
      <p:sp>
        <p:nvSpPr>
          <p:cNvPr id="7" name="Frame 6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Class constants:</a:t>
            </a:r>
          </a:p>
          <a:p>
            <a:pPr marL="502920" lvl="1" indent="0">
              <a:buFont typeface="Wingdings 2" pitchFamily="18" charset="2"/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KeTJET_DDa_VelocityJerk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02920" lvl="1" indent="0">
              <a:buFont typeface="Wingdings 2" pitchFamily="18" charset="2"/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^^^</a:t>
            </a:r>
          </a:p>
          <a:p>
            <a:pPr marL="50292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second derivative of acceleration</a:t>
            </a:r>
          </a:p>
          <a:p>
            <a:pPr marL="0" indent="0">
              <a:buFont typeface="Wingdings 2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K[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e|a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][A-Z0-1]+_&lt;type&gt;_&lt;name&gt;</a:t>
            </a:r>
          </a:p>
          <a:p>
            <a:pPr marL="502920" lvl="1" indent="0">
              <a:buNone/>
            </a:pP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K    : calibration variable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e|a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element or array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part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component name acronym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type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 defined type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name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variable name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Calibration</a:t>
            </a:r>
          </a:p>
        </p:txBody>
      </p:sp>
      <p:cxnSp>
        <p:nvCxnSpPr>
          <p:cNvPr id="26" name="Curved Connector 25"/>
          <p:cNvCxnSpPr>
            <a:endCxn id="7" idx="0"/>
          </p:cNvCxnSpPr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2002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Model Calibration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Redefine model constants at runtime.</a:t>
            </a:r>
          </a:p>
          <a:p>
            <a:r>
              <a:rPr lang="en-US" dirty="0"/>
              <a:t>Each experiment model has it’s own calibration settings.</a:t>
            </a:r>
          </a:p>
          <a:p>
            <a:r>
              <a:rPr lang="en-US" dirty="0"/>
              <a:t>High level external control of parameters that define a model.</a:t>
            </a:r>
          </a:p>
        </p:txBody>
      </p:sp>
      <p:sp>
        <p:nvSpPr>
          <p:cNvPr id="7" name="Frame 6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Class constants:</a:t>
            </a:r>
          </a:p>
          <a:p>
            <a:pPr marL="502920" lvl="1" indent="0">
              <a:buFont typeface="Wingdings 2" pitchFamily="18" charset="2"/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KeTJET_DDa_VelocityJerk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02920" lvl="1" indent="0">
              <a:buFont typeface="Wingdings 2" pitchFamily="18" charset="2"/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^^^</a:t>
            </a:r>
          </a:p>
          <a:p>
            <a:pPr marL="50292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second derivative of acceleration</a:t>
            </a:r>
          </a:p>
          <a:p>
            <a:pPr marL="0" indent="0">
              <a:buFont typeface="Wingdings 2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Type definitions:</a:t>
            </a:r>
          </a:p>
          <a:p>
            <a:pPr marL="502920" lvl="1" indent="0">
              <a:buNone/>
            </a:pP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boolean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: 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Bool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char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 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byte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 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short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  : 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Cnt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",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ms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long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 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 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"Da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DDa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String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 : "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Calibration</a:t>
            </a:r>
          </a:p>
        </p:txBody>
      </p:sp>
      <p:cxnSp>
        <p:nvCxnSpPr>
          <p:cNvPr id="26" name="Curved Connector 25"/>
          <p:cNvCxnSpPr>
            <a:endCxn id="7" idx="0"/>
          </p:cNvCxnSpPr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09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Model Calibration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Redefine model constants at runtime.</a:t>
            </a:r>
          </a:p>
          <a:p>
            <a:r>
              <a:rPr lang="en-US" dirty="0"/>
              <a:t>Each experiment model has it’s own calibration settings.</a:t>
            </a:r>
          </a:p>
          <a:p>
            <a:r>
              <a:rPr lang="en-US" dirty="0"/>
              <a:t>High level external control of parameters that define a model.</a:t>
            </a:r>
          </a:p>
        </p:txBody>
      </p:sp>
      <p:sp>
        <p:nvSpPr>
          <p:cNvPr id="7" name="Frame 6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Class constants:</a:t>
            </a:r>
          </a:p>
          <a:p>
            <a:pPr marL="502920" lvl="1" indent="0">
              <a:buFont typeface="Wingdings 2" pitchFamily="18" charset="2"/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KeTJET_DDa_VelocityJerk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502920" lvl="1" indent="0">
              <a:buFont typeface="Wingdings 2" pitchFamily="18" charset="2"/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^^^</a:t>
            </a:r>
          </a:p>
          <a:p>
            <a:pPr marL="50292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second derivative of acceleration</a:t>
            </a:r>
          </a:p>
          <a:p>
            <a:pPr marL="0" indent="0">
              <a:buNone/>
            </a:pP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KeTJET_DDa_VelocityJerk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 :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0.35"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KeTJET_Bool_Afterburner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 : "false"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KeTJET_Cnt_SimViewRows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 : "2"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KeTJET_Str_FluidModel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"Isentropic/Static (subsonic)"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Calibration</a:t>
            </a:r>
          </a:p>
        </p:txBody>
      </p:sp>
      <p:cxnSp>
        <p:nvCxnSpPr>
          <p:cNvPr id="26" name="Curved Connector 25"/>
          <p:cNvCxnSpPr>
            <a:endCxn id="7" idx="0"/>
          </p:cNvCxnSpPr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8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(Framework) Questions to be Answered: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79"/>
            <a:ext cx="7315200" cy="5320085"/>
          </a:xfrm>
        </p:spPr>
        <p:txBody>
          <a:bodyPr anchor="ctr">
            <a:normAutofit/>
          </a:bodyPr>
          <a:lstStyle/>
          <a:p>
            <a:pPr lvl="0"/>
            <a:r>
              <a:rPr lang="en-US" sz="2800" dirty="0"/>
              <a:t>Can we utilize the DEVS-Suite Framework to model and simulate our Turbojet Engine for Research and Optimization Development?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What framework components will we need to accomplish this goal?</a:t>
            </a:r>
          </a:p>
          <a:p>
            <a:pPr lvl="0"/>
            <a:endParaRPr lang="en-US" sz="2800" dirty="0"/>
          </a:p>
          <a:p>
            <a:pPr lvl="0"/>
            <a:r>
              <a:rPr lang="en-US" sz="2800" dirty="0"/>
              <a:t>What will our Experimental Frames look like, and how will they need to interact during simulation?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59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efficient way to manipulate model values.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Frame 20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Your model class: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Define initial values externally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Declare class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Code focuses on using values rather than packing / unpacking values from modeling link structure</a:t>
            </a:r>
          </a:p>
          <a:p>
            <a:pPr marL="0" indent="0">
              <a:buNone/>
            </a:pP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Value Management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4324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efficient way to manipulate model values.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Frame 20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Define initial value externally</a:t>
            </a:r>
          </a:p>
          <a:p>
            <a:pPr marL="0" indent="0">
              <a:buNone/>
            </a:pP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Tzero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"411.8",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"[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degR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Inlet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temperature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gamma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"1.4",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"[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Cv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Specific Heat Ratio of air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Rair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"53.35",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"[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ft-lb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degR-lbm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]",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Specific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gas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cnst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.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dry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air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gc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 :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", "32.174",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"[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lbm-ft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/s^2]", "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gravity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800" dirty="0" err="1">
                <a:latin typeface="Courier New" charset="0"/>
                <a:ea typeface="Courier New" charset="0"/>
                <a:cs typeface="Courier New" charset="0"/>
              </a:rPr>
              <a:t>cnst</a:t>
            </a:r>
            <a:r>
              <a:rPr lang="mr-IN" sz="1800" dirty="0">
                <a:latin typeface="Courier New" charset="0"/>
                <a:ea typeface="Courier New" charset="0"/>
                <a:cs typeface="Courier New" charset="0"/>
              </a:rPr>
              <a:t>"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Value Management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804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efficient way to manipulate model values.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Frame 20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Declare class variables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/* Inputs */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private double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Tzero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private double gamma;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private double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Rair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private double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gc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/* Outputs */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private double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azero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8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Value Management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84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 efficient way to manipulate model values.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5857" y="1118361"/>
            <a:ext cx="146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 Front Porch</a:t>
            </a:r>
          </a:p>
        </p:txBody>
      </p:sp>
      <p:cxnSp>
        <p:nvCxnSpPr>
          <p:cNvPr id="11" name="Curved Connector 10"/>
          <p:cNvCxnSpPr>
            <a:stCxn id="9" idx="2"/>
          </p:cNvCxnSpPr>
          <p:nvPr/>
        </p:nvCxnSpPr>
        <p:spPr>
          <a:xfrm rot="16200000" flipH="1">
            <a:off x="3660345" y="2334129"/>
            <a:ext cx="1729484" cy="5906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51272" y="1118361"/>
            <a:ext cx="1361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Back Porch</a:t>
            </a:r>
          </a:p>
        </p:txBody>
      </p:sp>
      <p:cxnSp>
        <p:nvCxnSpPr>
          <p:cNvPr id="14" name="Curved Connector 13"/>
          <p:cNvCxnSpPr>
            <a:endCxn id="13" idx="2"/>
          </p:cNvCxnSpPr>
          <p:nvPr/>
        </p:nvCxnSpPr>
        <p:spPr>
          <a:xfrm flipV="1">
            <a:off x="10194587" y="1764692"/>
            <a:ext cx="537621" cy="172948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3" idx="3"/>
            <a:endCxn id="18" idx="0"/>
          </p:cNvCxnSpPr>
          <p:nvPr/>
        </p:nvCxnSpPr>
        <p:spPr>
          <a:xfrm flipH="1">
            <a:off x="10945128" y="1441527"/>
            <a:ext cx="468016" cy="4301057"/>
          </a:xfrm>
          <a:prstGeom prst="curvedConnector4">
            <a:avLst>
              <a:gd name="adj1" fmla="val -48844"/>
              <a:gd name="adj2" fmla="val 537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0"/>
            <a:endCxn id="9" idx="0"/>
          </p:cNvCxnSpPr>
          <p:nvPr/>
        </p:nvCxnSpPr>
        <p:spPr>
          <a:xfrm rot="16200000" flipV="1">
            <a:off x="7480995" y="-2132852"/>
            <a:ext cx="12700" cy="6502426"/>
          </a:xfrm>
          <a:prstGeom prst="curvedConnector3">
            <a:avLst>
              <a:gd name="adj1" fmla="val 3828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43689" y="5742584"/>
            <a:ext cx="1602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Experiment</a:t>
            </a:r>
          </a:p>
          <a:p>
            <a:pPr algn="ctr"/>
            <a:r>
              <a:rPr lang="en-US" dirty="0"/>
              <a:t>Data Recorder</a:t>
            </a:r>
          </a:p>
        </p:txBody>
      </p:sp>
      <p:sp>
        <p:nvSpPr>
          <p:cNvPr id="21" name="Frame 20"/>
          <p:cNvSpPr/>
          <p:nvPr/>
        </p:nvSpPr>
        <p:spPr>
          <a:xfrm>
            <a:off x="4963706" y="1527149"/>
            <a:ext cx="5087566" cy="53308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65444" y="5109883"/>
            <a:ext cx="508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Management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056123" y="1618526"/>
            <a:ext cx="4925544" cy="51391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Code focus</a:t>
            </a:r>
          </a:p>
          <a:p>
            <a:pPr marL="0" indent="0">
              <a:buNone/>
            </a:pP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public void process(final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valueSet.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valuePop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(this);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// 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ft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/s] speed of sound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azero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=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Math.sqrt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(gamma*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Rair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Tzero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if (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valueSet.isFirstPass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())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valueSet.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addValue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(name, "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azero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",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Value.theType.eDouble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   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azero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"[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ft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/s]",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                    "Speed of sound");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valueSet.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valuePush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(this);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0655" y="846758"/>
            <a:ext cx="4289897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Value Management</a:t>
            </a:r>
          </a:p>
        </p:txBody>
      </p:sp>
      <p:cxnSp>
        <p:nvCxnSpPr>
          <p:cNvPr id="27" name="Curved Connector 26"/>
          <p:cNvCxnSpPr/>
          <p:nvPr/>
        </p:nvCxnSpPr>
        <p:spPr>
          <a:xfrm rot="16200000" flipH="1">
            <a:off x="7351016" y="1370676"/>
            <a:ext cx="311060" cy="18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3" y="0"/>
            <a:ext cx="10045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097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6394"/>
            <a:ext cx="20585151" cy="11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297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Isentropic/Static/Subsonic (BPR=0, AB=Off)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7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/>
              <a:t>Isentropic/Static/Subsonic (BPR=0, AB=Off)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3872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 err="1">
                <a:solidFill>
                  <a:schemeClr val="tx1"/>
                </a:solidFill>
              </a:rPr>
              <a:t>Polytropic</a:t>
            </a:r>
            <a:r>
              <a:rPr lang="en-US" u="sng" dirty="0">
                <a:solidFill>
                  <a:schemeClr val="tx1"/>
                </a:solidFill>
              </a:rPr>
              <a:t>/Supersonic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553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DEVS vs. AIAA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u="sng" dirty="0" err="1">
                <a:solidFill>
                  <a:schemeClr val="tx1"/>
                </a:solidFill>
              </a:rPr>
              <a:t>Polytropic</a:t>
            </a:r>
            <a:r>
              <a:rPr lang="en-US" u="sng" dirty="0">
                <a:solidFill>
                  <a:schemeClr val="tx1"/>
                </a:solidFill>
              </a:rPr>
              <a:t>/Supersonic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3867150" y="868363"/>
          <a:ext cx="7315200" cy="512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062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M&amp;S Theory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78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System Knowledge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3867150" y="868363"/>
          <a:ext cx="7315200" cy="506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551422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76306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974418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69118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Level</a:t>
                      </a:r>
                      <a:endParaRPr lang="en-US" sz="1100" b="1" kern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Name</a:t>
                      </a:r>
                      <a:endParaRPr lang="en-US" sz="11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What we know at this Level</a:t>
                      </a:r>
                      <a:endParaRPr lang="en-US" sz="1100" b="1" ker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Turbojet Simulation</a:t>
                      </a:r>
                      <a:endParaRPr lang="en-US" sz="1100" b="1" kern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550" algn="l"/>
                        </a:tabLs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	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032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Source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What variables to measure and how to observe them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000" u="none" strike="noStrike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Thrust Specific Fuel Consumption (TSFC), Specific Thrust output, and Turbojet Efficiencies.</a:t>
                      </a:r>
                      <a:endParaRPr lang="en-US" sz="1100" u="none" strike="noStrike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000" u="none" strike="noStrike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Observed through various stages of flight </a:t>
                      </a:r>
                      <a:br>
                        <a:rPr lang="en-US" sz="1000" u="none" strike="noStrike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</a:br>
                      <a:r>
                        <a:rPr lang="en-US" sz="1000" u="none" strike="noStrike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(input Mach #’s), including sustained supersonic speeds.</a:t>
                      </a:r>
                      <a:endParaRPr lang="en-US" sz="1100" u="none" strike="noStrike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628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Data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Data collected from a Source System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Flight data and engine output data from research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Comparison of turbojet output measurements with AIAA Simulation Software.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787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Generative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Means to generate data in a Data System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DEVS Model to recreate engine operation and current and adjusted input flow characteristics.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23414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Structure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Components (at lower levels) coupled together to form a generative system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  </a:t>
                      </a:r>
                      <a:r>
                        <a:rPr lang="en-US" sz="1000" u="sng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Turbojet Components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Inlet (including Fan)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Compressor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Combustor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Turbine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i="1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(Afterburner)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●"/>
                      </a:pPr>
                      <a:r>
                        <a:rPr lang="en-US" sz="10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</a:rPr>
                        <a:t>Nozzle</a:t>
                      </a:r>
                      <a:endParaRPr lang="en-US" sz="1100" u="none" strike="noStrike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5400" marR="25400" marT="88900" marB="889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4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0292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4838</TotalTime>
  <Words>2975</Words>
  <Application>Microsoft Office PowerPoint</Application>
  <PresentationFormat>Widescreen</PresentationFormat>
  <Paragraphs>838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Corbel</vt:lpstr>
      <vt:lpstr>Courier New</vt:lpstr>
      <vt:lpstr>Symbol</vt:lpstr>
      <vt:lpstr>Times New Roman</vt:lpstr>
      <vt:lpstr>Wingdings 2</vt:lpstr>
      <vt:lpstr>Frame</vt:lpstr>
      <vt:lpstr>Modeling &amp; Simulation of a  Turbojet Engine for Future Commercial Supersonic Transport Utilizing the  DEVS-Suite Framework</vt:lpstr>
      <vt:lpstr>The Future of Supersonic Travel</vt:lpstr>
      <vt:lpstr>Turbojet  Performance and Efficiency</vt:lpstr>
      <vt:lpstr>Model Turbojet Components &amp; Stages</vt:lpstr>
      <vt:lpstr>Modeling a System of Systems: </vt:lpstr>
      <vt:lpstr>Existing Tools</vt:lpstr>
      <vt:lpstr>(Framework) Questions to be Answered: </vt:lpstr>
      <vt:lpstr>M&amp;S Theory</vt:lpstr>
      <vt:lpstr>Levels of System Knowledge</vt:lpstr>
      <vt:lpstr>Fundamental Systems Problems</vt:lpstr>
      <vt:lpstr>A Unified Model and Experiment Designs Structure</vt:lpstr>
      <vt:lpstr>A Unified Model and Experiment Designs Structure</vt:lpstr>
      <vt:lpstr>Model Design Strategy</vt:lpstr>
      <vt:lpstr>Model:    System Components</vt:lpstr>
      <vt:lpstr>Example: Diffuser</vt:lpstr>
      <vt:lpstr>A Unified Model and Experiment Designs Structure</vt:lpstr>
      <vt:lpstr>Experiment Engine  a DEVS Support Infrastructure</vt:lpstr>
      <vt:lpstr>Experiment Engine  a DEVS Support Infrastructure</vt:lpstr>
      <vt:lpstr>Experiment Engine  a DEVS Support Infrastructure</vt:lpstr>
      <vt:lpstr>Experiment Front Porch  the generator</vt:lpstr>
      <vt:lpstr>Experiment Front Porch  the generator</vt:lpstr>
      <vt:lpstr>Experiment Front Porch  the generator</vt:lpstr>
      <vt:lpstr>Experiment Front Porch  the generator</vt:lpstr>
      <vt:lpstr>Experiment Back Porch  the accumulator</vt:lpstr>
      <vt:lpstr>Experiment Back Porch  the accumulator</vt:lpstr>
      <vt:lpstr>Experiment Data Recorder  the transducer</vt:lpstr>
      <vt:lpstr>Experiment Data Recorder  the transducer</vt:lpstr>
      <vt:lpstr>PowerPoint Presentation</vt:lpstr>
      <vt:lpstr>PowerPoint Presentation</vt:lpstr>
      <vt:lpstr>PowerPoint Presentation</vt:lpstr>
      <vt:lpstr>PowerPoint Presentation</vt:lpstr>
      <vt:lpstr>A Unified Model and Experiment Designs Structure</vt:lpstr>
      <vt:lpstr>Verification &amp; Validation</vt:lpstr>
      <vt:lpstr>Verification &amp; Validation:  Example Test Case</vt:lpstr>
      <vt:lpstr>Verification</vt:lpstr>
      <vt:lpstr>DEVS vs. AIAA</vt:lpstr>
      <vt:lpstr>DEVS vs. AIAA</vt:lpstr>
      <vt:lpstr>DEVS vs. AIAA</vt:lpstr>
      <vt:lpstr>Validation</vt:lpstr>
      <vt:lpstr>PowerPoint Presentation</vt:lpstr>
      <vt:lpstr>Example Data</vt:lpstr>
      <vt:lpstr>Example Data</vt:lpstr>
      <vt:lpstr>Continuing Work with  DEVS-Framework</vt:lpstr>
      <vt:lpstr>Full Flight Regime: Sample Test Flight</vt:lpstr>
      <vt:lpstr>Tomorrow… and Beyond!</vt:lpstr>
      <vt:lpstr>Questions?</vt:lpstr>
      <vt:lpstr>Experiment Engine  a Development Plan</vt:lpstr>
      <vt:lpstr>Experiment Engine  a Development Plan</vt:lpstr>
      <vt:lpstr>Experiment Engine  a Development Plan</vt:lpstr>
      <vt:lpstr>M&amp;S/Design of Experiments</vt:lpstr>
      <vt:lpstr>R&amp;D Problem </vt:lpstr>
      <vt:lpstr>Ambitious (Optional) Questions:  </vt:lpstr>
      <vt:lpstr>Design of Experiments</vt:lpstr>
      <vt:lpstr>Design of Experiments</vt:lpstr>
      <vt:lpstr>Design of Experiments:  Phase II: Fractional Factorial</vt:lpstr>
      <vt:lpstr>Design of Experiments</vt:lpstr>
      <vt:lpstr>Design of Experiments:  Fractional Factorial Results</vt:lpstr>
      <vt:lpstr>Effect Summary</vt:lpstr>
      <vt:lpstr>Effect Summary</vt:lpstr>
      <vt:lpstr>Factor Insight</vt:lpstr>
      <vt:lpstr>Factor Insight</vt:lpstr>
      <vt:lpstr>Factor Insight</vt:lpstr>
      <vt:lpstr>Factor Insight</vt:lpstr>
      <vt:lpstr>Factor Insight</vt:lpstr>
      <vt:lpstr>Configuration Support  via Calibration  &amp;  Value Management</vt:lpstr>
      <vt:lpstr>Model Calibration</vt:lpstr>
      <vt:lpstr>Model Calibration</vt:lpstr>
      <vt:lpstr>Model Calibration</vt:lpstr>
      <vt:lpstr>Model Calibration</vt:lpstr>
      <vt:lpstr>Value Management</vt:lpstr>
      <vt:lpstr>Value Management</vt:lpstr>
      <vt:lpstr>Value Management</vt:lpstr>
      <vt:lpstr>Value Management</vt:lpstr>
      <vt:lpstr>PowerPoint Presentation</vt:lpstr>
      <vt:lpstr>PowerPoint Presentation</vt:lpstr>
      <vt:lpstr>DEVS vs. AIAA</vt:lpstr>
      <vt:lpstr>DEVS vs. AIAA</vt:lpstr>
      <vt:lpstr>DEVS vs. AIAA</vt:lpstr>
      <vt:lpstr>DEVS vs. AIAA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&amp; Simulation of a  Turbojet Engine for Future Commercial Supersonic Transport Utilizing the  DEVS-Suite Framework</dc:title>
  <dc:creator>Lucio A. Ortiz and Robert Blazewicz</dc:creator>
  <cp:lastModifiedBy>Andres Ortiz</cp:lastModifiedBy>
  <cp:revision>179</cp:revision>
  <dcterms:created xsi:type="dcterms:W3CDTF">2016-09-06T01:20:42Z</dcterms:created>
  <dcterms:modified xsi:type="dcterms:W3CDTF">2016-11-16T03:36:40Z</dcterms:modified>
</cp:coreProperties>
</file>